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365" r:id="rId2"/>
    <p:sldId id="366" r:id="rId3"/>
    <p:sldId id="1489" r:id="rId4"/>
    <p:sldId id="1490" r:id="rId5"/>
    <p:sldId id="1491" r:id="rId6"/>
    <p:sldId id="374" r:id="rId7"/>
    <p:sldId id="377" r:id="rId8"/>
    <p:sldId id="378" r:id="rId9"/>
    <p:sldId id="1492" r:id="rId10"/>
    <p:sldId id="1493" r:id="rId11"/>
    <p:sldId id="383" r:id="rId12"/>
    <p:sldId id="384" r:id="rId13"/>
    <p:sldId id="370" r:id="rId14"/>
    <p:sldId id="364" r:id="rId15"/>
    <p:sldId id="376" r:id="rId16"/>
  </p:sldIdLst>
  <p:sldSz cx="12192000" cy="6858000"/>
  <p:notesSz cx="6858000" cy="9144000"/>
  <p:custDataLst>
    <p:tags r:id="rId18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32"/>
    <p:restoredTop sz="91594"/>
  </p:normalViewPr>
  <p:slideViewPr>
    <p:cSldViewPr snapToGrid="0">
      <p:cViewPr varScale="1">
        <p:scale>
          <a:sx n="153" d="100"/>
          <a:sy n="153" d="100"/>
        </p:scale>
        <p:origin x="176" y="496"/>
      </p:cViewPr>
      <p:guideLst>
        <p:guide orient="horz" pos="2160"/>
        <p:guide pos="3840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66" d="100"/>
        <a:sy n="66" d="100"/>
      </p:scale>
      <p:origin x="0" y="84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8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C560A82-2FB4-A94B-AD87-52906DD0C7F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289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253B08-99B0-5C4B-B5E4-E23F73ABE4C4}" type="slidenum">
              <a:rPr lang="en-US">
                <a:latin typeface="Arial" charset="0"/>
                <a:ea typeface="Arial" charset="0"/>
                <a:cs typeface="Arial" charset="0"/>
              </a:rPr>
              <a:pPr/>
              <a:t>1</a:t>
            </a:fld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184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4F739A5-488E-9C47-A0AA-15FA4ECBA014}" type="slidenum">
              <a:rPr lang="en-US"/>
              <a:pPr/>
              <a:t>2</a:t>
            </a:fld>
            <a:endParaRPr lang="en-US"/>
          </a:p>
        </p:txBody>
      </p:sp>
      <p:sp>
        <p:nvSpPr>
          <p:cNvPr id="1503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503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513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5878F-B8D8-D945-B020-3507A17DE68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59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86C158B-2083-8446-9BB8-8B964C4BC0C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4DC7653F-CA2F-5F4C-A69B-05ED65C2B84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08CA31D7-A3A0-6B4C-B5D7-1EBC4E7AD24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89"/>
            <a:ext cx="53848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C5FA5363-D75F-3943-9E8A-3E2DC9BD51C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74639"/>
            <a:ext cx="10972800" cy="5851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4F08E8DB-30A7-8440-B65E-1F24DF47309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BA1C43CB-FE62-3F44-9D47-76213ADFE2C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07C8291F-1538-614D-A906-F43372B6599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D144131F-3769-3944-8C87-ECFE6A6DBD5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2027BABB-B44D-0943-8859-2376D9E8187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831D5779-AA1A-A540-AFE0-D068F560F9B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49ECB326-BF6E-2248-88BA-F0052122D87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49F6C3F5-8E53-EF43-941F-E96378B858B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AF7F23A7-332A-7A44-A349-77E15C721FD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83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85FA0A-7299-8341-9892-55FE3103AF4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9600" y="6535436"/>
            <a:ext cx="10972800" cy="322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pitchFamily="-111" charset="0"/>
                <a:ea typeface="Arial" pitchFamily="-111" charset="0"/>
                <a:cs typeface="Arial" pitchFamily="-111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l">
              <a:defRPr/>
            </a:pPr>
            <a:r>
              <a:rPr lang="en-US" sz="1200" dirty="0"/>
              <a:t>Beard &amp; McLain,</a:t>
            </a:r>
            <a:r>
              <a:rPr lang="en-US" sz="1200" baseline="0" dirty="0"/>
              <a:t> “</a:t>
            </a:r>
            <a:r>
              <a:rPr lang="en-US" sz="1200" dirty="0"/>
              <a:t>Small Unmanned Aircraft,”  </a:t>
            </a:r>
            <a:r>
              <a:rPr lang="en-US" sz="1200" i="1" dirty="0"/>
              <a:t>Princeton University Press,</a:t>
            </a:r>
            <a:r>
              <a:rPr lang="en-US" sz="1200" baseline="0" dirty="0"/>
              <a:t> 2012   					      Chapter 1: Slide</a:t>
            </a:r>
            <a:r>
              <a:rPr lang="en-US" sz="1200" dirty="0"/>
              <a:t> </a:t>
            </a:r>
            <a:fld id="{84CC4BE0-69A4-1A49-A7C1-B543DABBF88A}" type="slidenum">
              <a:rPr lang="en-US" sz="1200" smtClean="0"/>
              <a:pPr algn="l">
                <a:defRPr/>
              </a:pPr>
              <a:t>‹#›</a:t>
            </a:fld>
            <a:endParaRPr 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crosoft/AirSi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13" Type="http://schemas.openxmlformats.org/officeDocument/2006/relationships/image" Target="../media/image26.emf"/><Relationship Id="rId18" Type="http://schemas.openxmlformats.org/officeDocument/2006/relationships/image" Target="../media/image31.emf"/><Relationship Id="rId26" Type="http://schemas.openxmlformats.org/officeDocument/2006/relationships/image" Target="../media/image39.emf"/><Relationship Id="rId3" Type="http://schemas.openxmlformats.org/officeDocument/2006/relationships/tags" Target="../tags/tag4.xml"/><Relationship Id="rId21" Type="http://schemas.openxmlformats.org/officeDocument/2006/relationships/image" Target="../media/image34.emf"/><Relationship Id="rId7" Type="http://schemas.openxmlformats.org/officeDocument/2006/relationships/image" Target="../media/image20.emf"/><Relationship Id="rId12" Type="http://schemas.openxmlformats.org/officeDocument/2006/relationships/image" Target="../media/image25.emf"/><Relationship Id="rId17" Type="http://schemas.openxmlformats.org/officeDocument/2006/relationships/image" Target="../media/image30.emf"/><Relationship Id="rId25" Type="http://schemas.openxmlformats.org/officeDocument/2006/relationships/image" Target="../media/image38.emf"/><Relationship Id="rId2" Type="http://schemas.openxmlformats.org/officeDocument/2006/relationships/tags" Target="../tags/tag3.xml"/><Relationship Id="rId16" Type="http://schemas.openxmlformats.org/officeDocument/2006/relationships/image" Target="../media/image29.emf"/><Relationship Id="rId20" Type="http://schemas.openxmlformats.org/officeDocument/2006/relationships/image" Target="../media/image33.emf"/><Relationship Id="rId29" Type="http://schemas.openxmlformats.org/officeDocument/2006/relationships/image" Target="../media/image42.emf"/><Relationship Id="rId1" Type="http://schemas.openxmlformats.org/officeDocument/2006/relationships/tags" Target="../tags/tag2.xml"/><Relationship Id="rId6" Type="http://schemas.openxmlformats.org/officeDocument/2006/relationships/image" Target="../media/image19.emf"/><Relationship Id="rId11" Type="http://schemas.openxmlformats.org/officeDocument/2006/relationships/image" Target="../media/image24.emf"/><Relationship Id="rId24" Type="http://schemas.openxmlformats.org/officeDocument/2006/relationships/image" Target="../media/image37.emf"/><Relationship Id="rId5" Type="http://schemas.openxmlformats.org/officeDocument/2006/relationships/image" Target="../media/image18.png"/><Relationship Id="rId15" Type="http://schemas.openxmlformats.org/officeDocument/2006/relationships/image" Target="../media/image28.emf"/><Relationship Id="rId23" Type="http://schemas.openxmlformats.org/officeDocument/2006/relationships/image" Target="../media/image36.emf"/><Relationship Id="rId28" Type="http://schemas.openxmlformats.org/officeDocument/2006/relationships/image" Target="../media/image41.emf"/><Relationship Id="rId10" Type="http://schemas.openxmlformats.org/officeDocument/2006/relationships/image" Target="../media/image23.emf"/><Relationship Id="rId19" Type="http://schemas.openxmlformats.org/officeDocument/2006/relationships/image" Target="../media/image32.emf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22.emf"/><Relationship Id="rId14" Type="http://schemas.openxmlformats.org/officeDocument/2006/relationships/image" Target="../media/image27.emf"/><Relationship Id="rId22" Type="http://schemas.openxmlformats.org/officeDocument/2006/relationships/image" Target="../media/image35.emf"/><Relationship Id="rId27" Type="http://schemas.openxmlformats.org/officeDocument/2006/relationships/image" Target="../media/image40.emf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Eric Frew\Documents\My Images\V2\Tempest\imgp0850.jpg"/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3" b="7863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Chapter 1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60740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81200" y="206773"/>
            <a:ext cx="8229600" cy="792162"/>
          </a:xfrm>
        </p:spPr>
        <p:txBody>
          <a:bodyPr/>
          <a:lstStyle/>
          <a:p>
            <a:r>
              <a:rPr lang="en-US" dirty="0"/>
              <a:t>Control Design Process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D6C5835-742D-6241-B63B-ECD78EE3D7F2}"/>
              </a:ext>
            </a:extLst>
          </p:cNvPr>
          <p:cNvSpPr txBox="1"/>
          <p:nvPr/>
        </p:nvSpPr>
        <p:spPr>
          <a:xfrm>
            <a:off x="2091130" y="4221481"/>
            <a:ext cx="1024740" cy="83099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alibri"/>
                <a:cs typeface="Calibri"/>
              </a:rPr>
              <a:t>Design</a:t>
            </a:r>
          </a:p>
          <a:p>
            <a:pPr algn="ctr"/>
            <a:r>
              <a:rPr lang="en-US" sz="2400" dirty="0">
                <a:latin typeface="Calibri"/>
                <a:cs typeface="Calibri"/>
              </a:rPr>
              <a:t>Model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EB101F-8332-2646-B42A-3E52F4DF0E1C}"/>
              </a:ext>
            </a:extLst>
          </p:cNvPr>
          <p:cNvSpPr txBox="1"/>
          <p:nvPr/>
        </p:nvSpPr>
        <p:spPr>
          <a:xfrm>
            <a:off x="2045446" y="5478781"/>
            <a:ext cx="1116111" cy="83099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alibri"/>
                <a:cs typeface="Calibri"/>
              </a:rPr>
              <a:t>Control</a:t>
            </a:r>
          </a:p>
          <a:p>
            <a:pPr algn="ctr"/>
            <a:r>
              <a:rPr lang="en-US" sz="2400" dirty="0">
                <a:latin typeface="Calibri"/>
                <a:cs typeface="Calibri"/>
              </a:rPr>
              <a:t>Design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177C2FF-0C05-E048-A118-F23253BC9374}"/>
              </a:ext>
            </a:extLst>
          </p:cNvPr>
          <p:cNvCxnSpPr>
            <a:stCxn id="29" idx="2"/>
            <a:endCxn id="31" idx="0"/>
          </p:cNvCxnSpPr>
          <p:nvPr/>
        </p:nvCxnSpPr>
        <p:spPr>
          <a:xfrm>
            <a:off x="2603501" y="5052478"/>
            <a:ext cx="1" cy="4263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6DBD462-BD00-5B4F-8AB9-A52537114D80}"/>
              </a:ext>
            </a:extLst>
          </p:cNvPr>
          <p:cNvGrpSpPr/>
          <p:nvPr/>
        </p:nvGrpSpPr>
        <p:grpSpPr>
          <a:xfrm>
            <a:off x="1478922" y="4628631"/>
            <a:ext cx="612208" cy="1027669"/>
            <a:chOff x="1783722" y="4750550"/>
            <a:chExt cx="612208" cy="1027669"/>
          </a:xfrm>
        </p:grpSpPr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BF3E3952-5C4F-E047-B212-66075E73BA47}"/>
                </a:ext>
              </a:extLst>
            </p:cNvPr>
            <p:cNvCxnSpPr>
              <a:stCxn id="29" idx="1"/>
            </p:cNvCxnSpPr>
            <p:nvPr/>
          </p:nvCxnSpPr>
          <p:spPr>
            <a:xfrm flipH="1">
              <a:off x="1783722" y="4758899"/>
              <a:ext cx="612208" cy="1346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890B1D9-06E6-5E4D-BC1D-27309007428F}"/>
                </a:ext>
              </a:extLst>
            </p:cNvPr>
            <p:cNvCxnSpPr/>
            <p:nvPr/>
          </p:nvCxnSpPr>
          <p:spPr>
            <a:xfrm flipH="1">
              <a:off x="1793416" y="5778219"/>
              <a:ext cx="55256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17F5080-02E7-174A-9DE5-EDAF0F37A66A}"/>
                </a:ext>
              </a:extLst>
            </p:cNvPr>
            <p:cNvCxnSpPr/>
            <p:nvPr/>
          </p:nvCxnSpPr>
          <p:spPr>
            <a:xfrm>
              <a:off x="1793416" y="4750550"/>
              <a:ext cx="0" cy="102766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2D1710E-DA10-E844-9DDB-399AA520D6A8}"/>
              </a:ext>
            </a:extLst>
          </p:cNvPr>
          <p:cNvSpPr txBox="1"/>
          <p:nvPr/>
        </p:nvSpPr>
        <p:spPr>
          <a:xfrm>
            <a:off x="4791479" y="4732970"/>
            <a:ext cx="6314325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alibri"/>
                <a:cs typeface="Calibri"/>
              </a:rPr>
              <a:t>Step 1:</a:t>
            </a:r>
          </a:p>
          <a:p>
            <a:r>
              <a:rPr lang="en-US" sz="2400" dirty="0">
                <a:solidFill>
                  <a:schemeClr val="tx2"/>
                </a:solidFill>
                <a:latin typeface="Calibri"/>
                <a:cs typeface="Calibri"/>
              </a:rPr>
              <a:t>Linear, low-order model</a:t>
            </a:r>
          </a:p>
          <a:p>
            <a:r>
              <a:rPr lang="en-US" sz="2400" dirty="0">
                <a:solidFill>
                  <a:schemeClr val="tx2"/>
                </a:solidFill>
                <a:latin typeface="Calibri"/>
                <a:cs typeface="Calibri"/>
              </a:rPr>
              <a:t>Control design and system model implemented in software</a:t>
            </a:r>
          </a:p>
        </p:txBody>
      </p:sp>
      <p:sp>
        <p:nvSpPr>
          <p:cNvPr id="28" name="Right Brace 27">
            <a:extLst>
              <a:ext uri="{FF2B5EF4-FFF2-40B4-BE49-F238E27FC236}">
                <a16:creationId xmlns:a16="http://schemas.microsoft.com/office/drawing/2014/main" id="{02693C67-D35F-044C-9FA1-9428B4A42DA5}"/>
              </a:ext>
            </a:extLst>
          </p:cNvPr>
          <p:cNvSpPr/>
          <p:nvPr/>
        </p:nvSpPr>
        <p:spPr>
          <a:xfrm>
            <a:off x="4054665" y="4221481"/>
            <a:ext cx="473324" cy="208829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49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81200" y="197078"/>
            <a:ext cx="8229600" cy="792162"/>
          </a:xfrm>
        </p:spPr>
        <p:txBody>
          <a:bodyPr/>
          <a:lstStyle/>
          <a:p>
            <a:r>
              <a:rPr lang="en-US" dirty="0"/>
              <a:t>Control Design Process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515694" y="3883605"/>
            <a:ext cx="5623361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alibri"/>
                <a:cs typeface="Calibri"/>
              </a:rPr>
              <a:t>Step 2:</a:t>
            </a:r>
          </a:p>
          <a:p>
            <a:r>
              <a:rPr lang="en-US" sz="2400" dirty="0">
                <a:solidFill>
                  <a:schemeClr val="tx2"/>
                </a:solidFill>
                <a:latin typeface="Calibri"/>
                <a:cs typeface="Calibri"/>
              </a:rPr>
              <a:t>Detailed system model</a:t>
            </a:r>
          </a:p>
          <a:p>
            <a:r>
              <a:rPr lang="en-US" sz="2400" dirty="0">
                <a:solidFill>
                  <a:schemeClr val="tx2"/>
                </a:solidFill>
                <a:latin typeface="Calibri"/>
                <a:cs typeface="Calibri"/>
              </a:rPr>
              <a:t>Control design and system model  implemented in software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93729" y="2652223"/>
            <a:ext cx="1517813" cy="83099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alibri"/>
                <a:cs typeface="Calibri"/>
              </a:rPr>
              <a:t>Simulation</a:t>
            </a:r>
          </a:p>
          <a:p>
            <a:pPr algn="ctr"/>
            <a:r>
              <a:rPr lang="en-US" sz="2400" dirty="0">
                <a:latin typeface="Calibri"/>
                <a:cs typeface="Calibri"/>
              </a:rPr>
              <a:t>Model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94580" y="5484323"/>
            <a:ext cx="1116111" cy="83099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alibri"/>
                <a:cs typeface="Calibri"/>
              </a:rPr>
              <a:t>Control</a:t>
            </a:r>
          </a:p>
          <a:p>
            <a:pPr algn="ctr"/>
            <a:r>
              <a:rPr lang="en-US" sz="2400" dirty="0">
                <a:latin typeface="Calibri"/>
                <a:cs typeface="Calibri"/>
              </a:rPr>
              <a:t>Design</a:t>
            </a:r>
          </a:p>
        </p:txBody>
      </p:sp>
      <p:cxnSp>
        <p:nvCxnSpPr>
          <p:cNvPr id="26" name="Straight Arrow Connector 25"/>
          <p:cNvCxnSpPr>
            <a:stCxn id="8" idx="2"/>
            <a:endCxn id="10" idx="0"/>
          </p:cNvCxnSpPr>
          <p:nvPr/>
        </p:nvCxnSpPr>
        <p:spPr>
          <a:xfrm>
            <a:off x="2952635" y="3483220"/>
            <a:ext cx="0" cy="20011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10" idx="1"/>
            <a:endCxn id="8" idx="1"/>
          </p:cNvCxnSpPr>
          <p:nvPr/>
        </p:nvCxnSpPr>
        <p:spPr>
          <a:xfrm rot="10800000">
            <a:off x="2193730" y="3067721"/>
            <a:ext cx="200851" cy="2832100"/>
          </a:xfrm>
          <a:prstGeom prst="bentConnector3">
            <a:avLst>
              <a:gd name="adj1" fmla="val 479386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ight Brace 22"/>
          <p:cNvSpPr/>
          <p:nvPr/>
        </p:nvSpPr>
        <p:spPr>
          <a:xfrm>
            <a:off x="4697067" y="2652222"/>
            <a:ext cx="302756" cy="366309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08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81200" y="197078"/>
            <a:ext cx="8229600" cy="792162"/>
          </a:xfrm>
        </p:spPr>
        <p:txBody>
          <a:bodyPr/>
          <a:lstStyle/>
          <a:p>
            <a:r>
              <a:rPr lang="en-US" dirty="0"/>
              <a:t>Control Design Process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28079" y="5600701"/>
            <a:ext cx="1116111" cy="83099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alibri"/>
                <a:cs typeface="Calibri"/>
              </a:rPr>
              <a:t>Control</a:t>
            </a:r>
          </a:p>
          <a:p>
            <a:pPr algn="ctr"/>
            <a:r>
              <a:rPr lang="en-US" sz="2400" dirty="0">
                <a:latin typeface="Calibri"/>
                <a:cs typeface="Calibri"/>
              </a:rPr>
              <a:t>Design</a:t>
            </a:r>
          </a:p>
        </p:txBody>
      </p:sp>
      <p:pic>
        <p:nvPicPr>
          <p:cNvPr id="7" name="Picture 2" descr="C:\Users\Eric Frew\Documents\My Images\V2\Tempest\imgp0850.jpg"/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676" b="41649" l="16769" r="3990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77" t="30883" r="59889" b="61268"/>
          <a:stretch/>
        </p:blipFill>
        <p:spPr bwMode="auto">
          <a:xfrm>
            <a:off x="1514533" y="1536700"/>
            <a:ext cx="2603500" cy="58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Group 20"/>
          <p:cNvGrpSpPr/>
          <p:nvPr/>
        </p:nvGrpSpPr>
        <p:grpSpPr>
          <a:xfrm>
            <a:off x="1692333" y="1206500"/>
            <a:ext cx="2387600" cy="965200"/>
            <a:chOff x="1778000" y="1206500"/>
            <a:chExt cx="2387600" cy="965200"/>
          </a:xfrm>
        </p:grpSpPr>
        <p:sp>
          <p:nvSpPr>
            <p:cNvPr id="11" name="TextBox 10"/>
            <p:cNvSpPr txBox="1"/>
            <p:nvPr/>
          </p:nvSpPr>
          <p:spPr>
            <a:xfrm>
              <a:off x="2057803" y="1206500"/>
              <a:ext cx="182799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Calibri"/>
                  <a:cs typeface="Calibri"/>
                </a:rPr>
                <a:t>Physical System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778000" y="1206500"/>
              <a:ext cx="2387600" cy="965200"/>
            </a:xfrm>
            <a:prstGeom prst="rect">
              <a:avLst/>
            </a:prstGeom>
            <a:noFill/>
            <a:ln>
              <a:solidFill>
                <a:srgbClr val="1F497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Straight Arrow Connector 23"/>
          <p:cNvCxnSpPr>
            <a:stCxn id="12" idx="2"/>
          </p:cNvCxnSpPr>
          <p:nvPr/>
        </p:nvCxnSpPr>
        <p:spPr>
          <a:xfrm>
            <a:off x="2886133" y="2171700"/>
            <a:ext cx="0" cy="3429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endCxn id="12" idx="1"/>
          </p:cNvCxnSpPr>
          <p:nvPr/>
        </p:nvCxnSpPr>
        <p:spPr>
          <a:xfrm rot="16200000" flipV="1">
            <a:off x="-276167" y="3657600"/>
            <a:ext cx="4559300" cy="622300"/>
          </a:xfrm>
          <a:prstGeom prst="bentConnector4">
            <a:avLst>
              <a:gd name="adj1" fmla="val 140"/>
              <a:gd name="adj2" fmla="val 216327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367550" y="2936324"/>
            <a:ext cx="5519648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alibri"/>
                <a:cs typeface="Calibri"/>
              </a:rPr>
              <a:t>Step 3:</a:t>
            </a:r>
          </a:p>
          <a:p>
            <a:r>
              <a:rPr lang="en-US" sz="2400" dirty="0">
                <a:solidFill>
                  <a:schemeClr val="tx2"/>
                </a:solidFill>
                <a:latin typeface="Calibri"/>
                <a:cs typeface="Calibri"/>
              </a:rPr>
              <a:t>Real system hardware</a:t>
            </a:r>
          </a:p>
          <a:p>
            <a:r>
              <a:rPr lang="en-US" sz="2400" dirty="0">
                <a:solidFill>
                  <a:schemeClr val="tx2"/>
                </a:solidFill>
                <a:latin typeface="Calibri"/>
                <a:cs typeface="Calibri"/>
              </a:rPr>
              <a:t>Control design implemented in software</a:t>
            </a:r>
          </a:p>
        </p:txBody>
      </p:sp>
      <p:sp>
        <p:nvSpPr>
          <p:cNvPr id="23" name="Right Brace 22"/>
          <p:cNvSpPr/>
          <p:nvPr/>
        </p:nvSpPr>
        <p:spPr>
          <a:xfrm>
            <a:off x="3588660" y="5596765"/>
            <a:ext cx="302756" cy="830997"/>
          </a:xfrm>
          <a:prstGeom prst="rightBrace">
            <a:avLst>
              <a:gd name="adj1" fmla="val 19382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950829" y="5827596"/>
            <a:ext cx="28892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software</a:t>
            </a:r>
          </a:p>
        </p:txBody>
      </p:sp>
      <p:sp>
        <p:nvSpPr>
          <p:cNvPr id="27" name="Right Brace 26"/>
          <p:cNvSpPr/>
          <p:nvPr/>
        </p:nvSpPr>
        <p:spPr>
          <a:xfrm>
            <a:off x="4295833" y="1264840"/>
            <a:ext cx="302756" cy="906861"/>
          </a:xfrm>
          <a:prstGeom prst="rightBrace">
            <a:avLst>
              <a:gd name="adj1" fmla="val 19382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598590" y="1533603"/>
            <a:ext cx="28892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9911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1257300"/>
            <a:ext cx="83312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832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</p:spPr>
        <p:txBody>
          <a:bodyPr/>
          <a:lstStyle/>
          <a:p>
            <a:r>
              <a:rPr lang="en-US" dirty="0"/>
              <a:t>Architecture w/ Camera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300" y="1338809"/>
            <a:ext cx="7480300" cy="50018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Project Ideas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FEB112-5902-D042-B8EE-37719765B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7638"/>
            <a:ext cx="10972800" cy="4838385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Implement autopilot components on hardware using </a:t>
            </a:r>
            <a:r>
              <a:rPr lang="en-US" sz="2400" dirty="0" err="1"/>
              <a:t>ROSflight</a:t>
            </a:r>
            <a:r>
              <a:rPr lang="en-US" sz="2400" dirty="0"/>
              <a:t>, </a:t>
            </a:r>
            <a:r>
              <a:rPr lang="en-US" sz="2400" dirty="0" err="1"/>
              <a:t>PixHawk</a:t>
            </a:r>
            <a:r>
              <a:rPr lang="en-US" sz="2400" dirty="0"/>
              <a:t>, or another autopilot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Develop learning modules for the African Drone and Data Academy in Malawi (e.g., </a:t>
            </a:r>
            <a:r>
              <a:rPr lang="en-US" sz="2400" dirty="0" err="1"/>
              <a:t>Jupyter</a:t>
            </a:r>
            <a:r>
              <a:rPr lang="en-US" sz="2400" dirty="0"/>
              <a:t> notebooks)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Integrate our course simulator into the </a:t>
            </a:r>
            <a:r>
              <a:rPr lang="en-US" sz="2400" dirty="0" err="1"/>
              <a:t>AirSim</a:t>
            </a:r>
            <a:r>
              <a:rPr lang="en-US" sz="2400" dirty="0"/>
              <a:t> simulator (</a:t>
            </a:r>
            <a:r>
              <a:rPr lang="en-US" sz="2400" dirty="0">
                <a:hlinkClick r:id="rId2"/>
              </a:rPr>
              <a:t>https://github.com/microsoft/AirSim</a:t>
            </a:r>
            <a:r>
              <a:rPr lang="en-US" sz="2400" dirty="0"/>
              <a:t>) 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Extend existing autopilot components to do something in a different way (e.g., perform path following using MPC)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Extend existing autopilot to do something new (e.g., use machine vision to land on a target)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Something of your own creation that builds on the concepts of this course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35577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210" name="Text Box 2"/>
          <p:cNvSpPr txBox="1">
            <a:spLocks noChangeArrowheads="1"/>
          </p:cNvSpPr>
          <p:nvPr/>
        </p:nvSpPr>
        <p:spPr bwMode="auto">
          <a:xfrm>
            <a:off x="220980" y="1195784"/>
            <a:ext cx="11971019" cy="55399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171450" indent="-171450"/>
            <a:r>
              <a:rPr lang="en-US" dirty="0">
                <a:solidFill>
                  <a:schemeClr val="tx2"/>
                </a:solidFill>
              </a:rPr>
              <a:t>Civil and Commercial:</a:t>
            </a:r>
          </a:p>
          <a:p>
            <a:pPr marL="171450" indent="-171450">
              <a:buFontTx/>
              <a:buChar char="•"/>
            </a:pPr>
            <a:r>
              <a:rPr lang="en-US" sz="1600" dirty="0">
                <a:solidFill>
                  <a:srgbClr val="003D96"/>
                </a:solidFill>
              </a:rPr>
              <a:t>Monitoring environment − meteorology, pollution, mapping, mineral exploration </a:t>
            </a:r>
          </a:p>
          <a:p>
            <a:pPr marL="171450" indent="-171450">
              <a:buFontTx/>
              <a:buChar char="•"/>
            </a:pPr>
            <a:r>
              <a:rPr lang="en-US" sz="1600" dirty="0">
                <a:solidFill>
                  <a:srgbClr val="003D96"/>
                </a:solidFill>
              </a:rPr>
              <a:t>Monitoring disaster areas</a:t>
            </a:r>
            <a:r>
              <a:rPr lang="en-US" dirty="0">
                <a:solidFill>
                  <a:srgbClr val="003D96"/>
                </a:solidFill>
              </a:rPr>
              <a:t> − </a:t>
            </a:r>
            <a:r>
              <a:rPr lang="en-US" sz="1600" dirty="0">
                <a:solidFill>
                  <a:srgbClr val="003D96"/>
                </a:solidFill>
              </a:rPr>
              <a:t>forest fires, avalanches, nuclear contamination</a:t>
            </a:r>
          </a:p>
          <a:p>
            <a:pPr marL="171450" indent="-171450">
              <a:buFontTx/>
              <a:buChar char="•"/>
            </a:pPr>
            <a:r>
              <a:rPr lang="en-US" sz="1600" dirty="0">
                <a:solidFill>
                  <a:srgbClr val="003D96"/>
                </a:solidFill>
              </a:rPr>
              <a:t>Communications relays</a:t>
            </a:r>
            <a:r>
              <a:rPr lang="en-US" dirty="0">
                <a:solidFill>
                  <a:srgbClr val="003D96"/>
                </a:solidFill>
              </a:rPr>
              <a:t> − </a:t>
            </a:r>
            <a:r>
              <a:rPr lang="en-US" sz="1600" dirty="0">
                <a:solidFill>
                  <a:srgbClr val="003D96"/>
                </a:solidFill>
              </a:rPr>
              <a:t>news broadcasts, disaster relief, sports events </a:t>
            </a:r>
          </a:p>
          <a:p>
            <a:pPr marL="171450" indent="-171450">
              <a:buFontTx/>
              <a:buChar char="•"/>
            </a:pPr>
            <a:r>
              <a:rPr lang="en-US" sz="1600" dirty="0">
                <a:solidFill>
                  <a:srgbClr val="003D96"/>
                </a:solidFill>
              </a:rPr>
              <a:t>Law enforcement</a:t>
            </a:r>
            <a:r>
              <a:rPr lang="en-US" dirty="0">
                <a:solidFill>
                  <a:srgbClr val="003D96"/>
                </a:solidFill>
              </a:rPr>
              <a:t> − </a:t>
            </a:r>
            <a:r>
              <a:rPr lang="en-US" sz="1600" dirty="0">
                <a:solidFill>
                  <a:srgbClr val="003D96"/>
                </a:solidFill>
              </a:rPr>
              <a:t>road traffic, border patrol, drug control</a:t>
            </a:r>
          </a:p>
          <a:p>
            <a:pPr marL="171450" indent="-171450">
              <a:buFontTx/>
              <a:buChar char="•"/>
            </a:pPr>
            <a:r>
              <a:rPr lang="en-US" sz="1600" dirty="0">
                <a:solidFill>
                  <a:srgbClr val="003D96"/>
                </a:solidFill>
              </a:rPr>
              <a:t>Precision agriculture</a:t>
            </a:r>
            <a:r>
              <a:rPr lang="en-US" dirty="0">
                <a:solidFill>
                  <a:srgbClr val="003D96"/>
                </a:solidFill>
              </a:rPr>
              <a:t> − </a:t>
            </a:r>
            <a:r>
              <a:rPr lang="en-US" sz="1600" dirty="0">
                <a:solidFill>
                  <a:srgbClr val="003D96"/>
                </a:solidFill>
              </a:rPr>
              <a:t>crop monitoring</a:t>
            </a:r>
          </a:p>
          <a:p>
            <a:pPr marL="171450" indent="-171450"/>
            <a:endParaRPr lang="en-US" dirty="0">
              <a:solidFill>
                <a:schemeClr val="tx2"/>
              </a:solidFill>
            </a:endParaRPr>
          </a:p>
          <a:p>
            <a:pPr marL="171450" indent="-171450"/>
            <a:r>
              <a:rPr lang="en-US" dirty="0">
                <a:solidFill>
                  <a:schemeClr val="tx2"/>
                </a:solidFill>
              </a:rPr>
              <a:t>Military:</a:t>
            </a:r>
          </a:p>
          <a:p>
            <a:pPr marL="171450" indent="-171450">
              <a:buFontTx/>
              <a:buChar char="•"/>
            </a:pPr>
            <a:r>
              <a:rPr lang="en-US" sz="1600" dirty="0">
                <a:solidFill>
                  <a:srgbClr val="003D96"/>
                </a:solidFill>
              </a:rPr>
              <a:t>Special Operations: Situational awareness</a:t>
            </a:r>
          </a:p>
          <a:p>
            <a:pPr marL="171450" indent="-171450">
              <a:buFontTx/>
              <a:buChar char="•"/>
            </a:pPr>
            <a:r>
              <a:rPr lang="en-US" sz="1600" dirty="0">
                <a:solidFill>
                  <a:srgbClr val="003D96"/>
                </a:solidFill>
              </a:rPr>
              <a:t>Intelligence, surveillance, and reconnaissance</a:t>
            </a:r>
          </a:p>
          <a:p>
            <a:pPr marL="171450" indent="-171450">
              <a:buFontTx/>
              <a:buChar char="•"/>
            </a:pPr>
            <a:r>
              <a:rPr lang="en-US" sz="1600" dirty="0">
                <a:solidFill>
                  <a:srgbClr val="003D96"/>
                </a:solidFill>
              </a:rPr>
              <a:t>Communication node</a:t>
            </a:r>
          </a:p>
          <a:p>
            <a:pPr marL="171450" indent="-171450">
              <a:buFontTx/>
              <a:buChar char="•"/>
            </a:pPr>
            <a:r>
              <a:rPr lang="en-US" sz="1600" dirty="0">
                <a:solidFill>
                  <a:srgbClr val="003D96"/>
                </a:solidFill>
              </a:rPr>
              <a:t>Battle damage assessment</a:t>
            </a:r>
          </a:p>
          <a:p>
            <a:pPr marL="171450" indent="-171450">
              <a:buFontTx/>
              <a:buChar char="•"/>
            </a:pPr>
            <a:endParaRPr lang="en-US" sz="1600" dirty="0">
              <a:solidFill>
                <a:srgbClr val="003D96"/>
              </a:solidFill>
            </a:endParaRPr>
          </a:p>
          <a:p>
            <a:pPr marL="171450" indent="-171450"/>
            <a:r>
              <a:rPr lang="en-US" dirty="0">
                <a:solidFill>
                  <a:schemeClr val="tx2"/>
                </a:solidFill>
              </a:rPr>
              <a:t>Homeland Security:</a:t>
            </a:r>
          </a:p>
          <a:p>
            <a:pPr marL="171450" indent="-171450">
              <a:buFontTx/>
              <a:buChar char="•"/>
            </a:pPr>
            <a:r>
              <a:rPr lang="en-US" sz="1600" dirty="0"/>
              <a:t>  </a:t>
            </a:r>
            <a:r>
              <a:rPr lang="en-US" sz="1600" dirty="0">
                <a:solidFill>
                  <a:srgbClr val="003D96"/>
                </a:solidFill>
              </a:rPr>
              <a:t>Border patrol</a:t>
            </a:r>
          </a:p>
          <a:p>
            <a:pPr marL="171450" indent="-171450">
              <a:buFontTx/>
              <a:buChar char="•"/>
            </a:pPr>
            <a:r>
              <a:rPr lang="en-US" sz="1600" dirty="0">
                <a:solidFill>
                  <a:srgbClr val="003D96"/>
                </a:solidFill>
              </a:rPr>
              <a:t>  Surveillance</a:t>
            </a:r>
          </a:p>
          <a:p>
            <a:pPr marL="171450" indent="-171450">
              <a:buFontTx/>
              <a:buChar char="•"/>
            </a:pPr>
            <a:r>
              <a:rPr lang="en-US" sz="1600" dirty="0">
                <a:solidFill>
                  <a:srgbClr val="003D96"/>
                </a:solidFill>
              </a:rPr>
              <a:t>  Rural/urban search and rescue</a:t>
            </a:r>
          </a:p>
          <a:p>
            <a:endParaRPr lang="en-US" sz="1600" dirty="0">
              <a:solidFill>
                <a:srgbClr val="003D96"/>
              </a:solidFill>
              <a:latin typeface="Tahoma" charset="0"/>
            </a:endParaRPr>
          </a:p>
          <a:p>
            <a:pPr marL="171450" indent="-171450"/>
            <a:r>
              <a:rPr lang="en-US" dirty="0">
                <a:solidFill>
                  <a:schemeClr val="tx2"/>
                </a:solidFill>
              </a:rPr>
              <a:t>New related area:</a:t>
            </a:r>
          </a:p>
          <a:p>
            <a:pPr marL="171450" indent="-171450">
              <a:buFontTx/>
              <a:buChar char="•"/>
            </a:pPr>
            <a:r>
              <a:rPr lang="en-US" sz="1600" dirty="0"/>
              <a:t>  </a:t>
            </a:r>
            <a:r>
              <a:rPr lang="en-US" sz="1600" dirty="0">
                <a:solidFill>
                  <a:srgbClr val="003D96"/>
                </a:solidFill>
              </a:rPr>
              <a:t>Air mobility of humans, goods, services</a:t>
            </a:r>
          </a:p>
          <a:p>
            <a:endParaRPr lang="en-US" sz="1600" dirty="0">
              <a:solidFill>
                <a:srgbClr val="003D96"/>
              </a:solidFill>
              <a:latin typeface="Tahoma" charset="0"/>
            </a:endParaRPr>
          </a:p>
        </p:txBody>
      </p:sp>
      <p:sp>
        <p:nvSpPr>
          <p:cNvPr id="1502211" name="Rectangle 3"/>
          <p:cNvSpPr>
            <a:spLocks noGrp="1" noChangeArrowheads="1"/>
          </p:cNvSpPr>
          <p:nvPr>
            <p:ph type="title"/>
          </p:nvPr>
        </p:nvSpPr>
        <p:spPr>
          <a:xfrm>
            <a:off x="1981200" y="122238"/>
            <a:ext cx="8229600" cy="1143000"/>
          </a:xfrm>
        </p:spPr>
        <p:txBody>
          <a:bodyPr/>
          <a:lstStyle/>
          <a:p>
            <a:r>
              <a:rPr lang="en-US" sz="3200" dirty="0"/>
              <a:t>Potential Applications for Small UAVs</a:t>
            </a:r>
            <a:r>
              <a:rPr lang="en-US" sz="2400" dirty="0"/>
              <a:t> </a:t>
            </a:r>
          </a:p>
        </p:txBody>
      </p:sp>
      <p:pic>
        <p:nvPicPr>
          <p:cNvPr id="1502212" name="Picture 4" descr="903-05-130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8162926" y="1265238"/>
            <a:ext cx="3419474" cy="5205353"/>
          </a:xfrm>
          <a:noFill/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728392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81200" y="197078"/>
            <a:ext cx="8229600" cy="792162"/>
          </a:xfrm>
        </p:spPr>
        <p:txBody>
          <a:bodyPr/>
          <a:lstStyle/>
          <a:p>
            <a:r>
              <a:rPr lang="en-US" dirty="0"/>
              <a:t>Control Design Process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361180" y="1382514"/>
            <a:ext cx="147802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The real thing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33908" y="2323515"/>
            <a:ext cx="7296178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Detailed model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ODE’s, nonlinear, high order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Includes everything that is feasible to model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Hi-fi representation of real physical system behavior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Too complex for control design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130041" y="4065300"/>
            <a:ext cx="4781139" cy="120032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ODE’s, linear, low order</a:t>
            </a:r>
          </a:p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May only consider a portion of dynamic behavior</a:t>
            </a:r>
          </a:p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Simpler to understand</a:t>
            </a:r>
          </a:p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Captures dominant behavior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9B36CE8-C799-4848-AA9E-1109332A342C}"/>
              </a:ext>
            </a:extLst>
          </p:cNvPr>
          <p:cNvGrpSpPr/>
          <p:nvPr/>
        </p:nvGrpSpPr>
        <p:grpSpPr>
          <a:xfrm>
            <a:off x="1231900" y="1084580"/>
            <a:ext cx="2603500" cy="5225198"/>
            <a:chOff x="3060700" y="1206500"/>
            <a:chExt cx="2603500" cy="5225198"/>
          </a:xfrm>
        </p:grpSpPr>
        <p:pic>
          <p:nvPicPr>
            <p:cNvPr id="7" name="Picture 2" descr="C:\Users\Eric Frew\Documents\My Images\V2\Tempest\imgp0850.jpg"/>
            <p:cNvPicPr>
              <a:picLocks noChangeAspect="1" noChangeArrowheads="1"/>
            </p:cNvPicPr>
            <p:nvPr/>
          </p:nvPicPr>
          <p:blipFill rotWithShape="1"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2676" b="41649" l="16769" r="39906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77" t="30883" r="59889" b="61268"/>
            <a:stretch/>
          </p:blipFill>
          <p:spPr bwMode="auto">
            <a:xfrm>
              <a:off x="3060700" y="1536700"/>
              <a:ext cx="2603500" cy="584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536E6EC-A626-2347-BB32-ABF77CD75D16}"/>
                </a:ext>
              </a:extLst>
            </p:cNvPr>
            <p:cNvGrpSpPr/>
            <p:nvPr/>
          </p:nvGrpSpPr>
          <p:grpSpPr>
            <a:xfrm>
              <a:off x="3155670" y="1206500"/>
              <a:ext cx="2470430" cy="5225198"/>
              <a:chOff x="3155670" y="1206500"/>
              <a:chExt cx="2470430" cy="5225198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3673395" y="2768601"/>
                <a:ext cx="1517813" cy="83099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Simulation</a:t>
                </a:r>
              </a:p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Model</a:t>
                </a: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919930" y="4343401"/>
                <a:ext cx="1024740" cy="83099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Design</a:t>
                </a:r>
              </a:p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Model</a:t>
                </a: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3874246" y="5600701"/>
                <a:ext cx="1116111" cy="83099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Control</a:t>
                </a:r>
              </a:p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Design</a:t>
                </a:r>
              </a:p>
            </p:txBody>
          </p:sp>
          <p:grpSp>
            <p:nvGrpSpPr>
              <p:cNvPr id="21" name="Group 20"/>
              <p:cNvGrpSpPr/>
              <p:nvPr/>
            </p:nvGrpSpPr>
            <p:grpSpPr>
              <a:xfrm>
                <a:off x="3238500" y="1206500"/>
                <a:ext cx="2387600" cy="965200"/>
                <a:chOff x="1778000" y="1206500"/>
                <a:chExt cx="2387600" cy="965200"/>
              </a:xfrm>
            </p:grpSpPr>
            <p:sp>
              <p:nvSpPr>
                <p:cNvPr id="11" name="TextBox 10"/>
                <p:cNvSpPr txBox="1"/>
                <p:nvPr/>
              </p:nvSpPr>
              <p:spPr>
                <a:xfrm>
                  <a:off x="2057803" y="1206500"/>
                  <a:ext cx="182799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>
                      <a:latin typeface="Calibri"/>
                      <a:cs typeface="Calibri"/>
                    </a:rPr>
                    <a:t>Physical System</a:t>
                  </a:r>
                </a:p>
              </p:txBody>
            </p:sp>
            <p:sp>
              <p:nvSpPr>
                <p:cNvPr id="12" name="Rectangle 11"/>
                <p:cNvSpPr/>
                <p:nvPr/>
              </p:nvSpPr>
              <p:spPr>
                <a:xfrm>
                  <a:off x="1778000" y="1206500"/>
                  <a:ext cx="2387600" cy="965200"/>
                </a:xfrm>
                <a:prstGeom prst="rect">
                  <a:avLst/>
                </a:prstGeom>
                <a:noFill/>
                <a:ln>
                  <a:solidFill>
                    <a:srgbClr val="1F497D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4" name="Straight Arrow Connector 23"/>
              <p:cNvCxnSpPr>
                <a:stCxn id="12" idx="2"/>
                <a:endCxn id="8" idx="0"/>
              </p:cNvCxnSpPr>
              <p:nvPr/>
            </p:nvCxnSpPr>
            <p:spPr>
              <a:xfrm>
                <a:off x="4432301" y="2171700"/>
                <a:ext cx="1" cy="59690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>
                <a:stCxn id="8" idx="2"/>
                <a:endCxn id="9" idx="0"/>
              </p:cNvCxnSpPr>
              <p:nvPr/>
            </p:nvCxnSpPr>
            <p:spPr>
              <a:xfrm flipH="1">
                <a:off x="4432301" y="3599598"/>
                <a:ext cx="1" cy="74380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>
                <a:stCxn id="9" idx="2"/>
                <a:endCxn id="10" idx="0"/>
              </p:cNvCxnSpPr>
              <p:nvPr/>
            </p:nvCxnSpPr>
            <p:spPr>
              <a:xfrm>
                <a:off x="4432301" y="5174398"/>
                <a:ext cx="1" cy="42630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Elbow Connector 29"/>
              <p:cNvCxnSpPr>
                <a:stCxn id="10" idx="1"/>
                <a:endCxn id="8" idx="1"/>
              </p:cNvCxnSpPr>
              <p:nvPr/>
            </p:nvCxnSpPr>
            <p:spPr>
              <a:xfrm rot="10800000">
                <a:off x="3673396" y="3184099"/>
                <a:ext cx="200851" cy="2832100"/>
              </a:xfrm>
              <a:prstGeom prst="bentConnector3">
                <a:avLst>
                  <a:gd name="adj1" fmla="val 479386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Elbow Connector 44"/>
              <p:cNvCxnSpPr>
                <a:endCxn id="12" idx="1"/>
              </p:cNvCxnSpPr>
              <p:nvPr/>
            </p:nvCxnSpPr>
            <p:spPr>
              <a:xfrm rot="16200000" flipV="1">
                <a:off x="1270000" y="3657600"/>
                <a:ext cx="4559300" cy="622300"/>
              </a:xfrm>
              <a:prstGeom prst="bentConnector4">
                <a:avLst>
                  <a:gd name="adj1" fmla="val 140"/>
                  <a:gd name="adj2" fmla="val 216327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1" name="Group 100"/>
              <p:cNvGrpSpPr/>
              <p:nvPr/>
            </p:nvGrpSpPr>
            <p:grpSpPr>
              <a:xfrm>
                <a:off x="3307722" y="4750551"/>
                <a:ext cx="612208" cy="1027669"/>
                <a:chOff x="1783722" y="4750550"/>
                <a:chExt cx="612208" cy="1027669"/>
              </a:xfrm>
            </p:grpSpPr>
            <p:cxnSp>
              <p:nvCxnSpPr>
                <p:cNvPr id="92" name="Straight Arrow Connector 91"/>
                <p:cNvCxnSpPr>
                  <a:stCxn id="9" idx="1"/>
                </p:cNvCxnSpPr>
                <p:nvPr/>
              </p:nvCxnSpPr>
              <p:spPr>
                <a:xfrm flipH="1">
                  <a:off x="1783722" y="4758899"/>
                  <a:ext cx="612208" cy="1346"/>
                </a:xfrm>
                <a:prstGeom prst="straightConnector1">
                  <a:avLst/>
                </a:prstGeom>
                <a:ln>
                  <a:headEnd type="arrow"/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/>
                <p:nvPr/>
              </p:nvCxnSpPr>
              <p:spPr>
                <a:xfrm flipH="1">
                  <a:off x="1793416" y="5778219"/>
                  <a:ext cx="552568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/>
                <p:cNvCxnSpPr/>
                <p:nvPr/>
              </p:nvCxnSpPr>
              <p:spPr>
                <a:xfrm>
                  <a:off x="1793416" y="4750550"/>
                  <a:ext cx="0" cy="102766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2" name="TextBox 101"/>
              <p:cNvSpPr txBox="1"/>
              <p:nvPr/>
            </p:nvSpPr>
            <p:spPr>
              <a:xfrm>
                <a:off x="3155670" y="2299600"/>
                <a:ext cx="1239675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tx2"/>
                    </a:solidFill>
                    <a:latin typeface="Calibri"/>
                    <a:cs typeface="Calibri"/>
                  </a:rPr>
                  <a:t>1</a:t>
                </a:r>
                <a:r>
                  <a:rPr lang="en-US" sz="1600" baseline="30000" dirty="0">
                    <a:solidFill>
                      <a:schemeClr val="tx2"/>
                    </a:solidFill>
                    <a:latin typeface="Calibri"/>
                    <a:cs typeface="Calibri"/>
                  </a:rPr>
                  <a:t>st</a:t>
                </a:r>
                <a:r>
                  <a:rPr lang="en-US" sz="1600" dirty="0">
                    <a:solidFill>
                      <a:schemeClr val="tx2"/>
                    </a:solidFill>
                    <a:latin typeface="Calibri"/>
                    <a:cs typeface="Calibri"/>
                  </a:rPr>
                  <a:t> principles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81385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811202"/>
          </a:xfrm>
        </p:spPr>
        <p:txBody>
          <a:bodyPr/>
          <a:lstStyle/>
          <a:p>
            <a:r>
              <a:rPr lang="en-US" dirty="0"/>
              <a:t>Simulation Model</a:t>
            </a: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340" y="1140548"/>
            <a:ext cx="89789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195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811202"/>
          </a:xfrm>
        </p:spPr>
        <p:txBody>
          <a:bodyPr/>
          <a:lstStyle/>
          <a:p>
            <a:r>
              <a:rPr lang="en-US" dirty="0"/>
              <a:t>Simulation Model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127" y="1528441"/>
            <a:ext cx="2108200" cy="35687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258" y="1534927"/>
            <a:ext cx="34417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87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81200" y="206773"/>
            <a:ext cx="8229600" cy="792162"/>
          </a:xfrm>
        </p:spPr>
        <p:txBody>
          <a:bodyPr/>
          <a:lstStyle/>
          <a:p>
            <a:r>
              <a:rPr lang="en-US" dirty="0"/>
              <a:t>Control Design Process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17974" y="1337548"/>
            <a:ext cx="147802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The real thing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17974" y="2369502"/>
            <a:ext cx="5055893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Detailed model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ODE’s, nonlinear, high order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Includes everything that is feasible to model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Hi-fi representation of real physical system behavior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Too complex for control design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17974" y="4221481"/>
            <a:ext cx="4781139" cy="120032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ODE’s, linear, low order</a:t>
            </a:r>
          </a:p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May only consider a portion of dynamic behavior</a:t>
            </a:r>
          </a:p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Simpler to understand</a:t>
            </a:r>
          </a:p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Captures dominant behavior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906C7BF-DAF0-644E-A31A-7B9D2ED43080}"/>
              </a:ext>
            </a:extLst>
          </p:cNvPr>
          <p:cNvGrpSpPr/>
          <p:nvPr/>
        </p:nvGrpSpPr>
        <p:grpSpPr>
          <a:xfrm>
            <a:off x="1231900" y="1084580"/>
            <a:ext cx="2603500" cy="5225198"/>
            <a:chOff x="3060700" y="1206500"/>
            <a:chExt cx="2603500" cy="5225198"/>
          </a:xfrm>
        </p:grpSpPr>
        <p:pic>
          <p:nvPicPr>
            <p:cNvPr id="23" name="Picture 2" descr="C:\Users\Eric Frew\Documents\My Images\V2\Tempest\imgp0850.jpg">
              <a:extLst>
                <a:ext uri="{FF2B5EF4-FFF2-40B4-BE49-F238E27FC236}">
                  <a16:creationId xmlns:a16="http://schemas.microsoft.com/office/drawing/2014/main" id="{513F207C-A8EF-7042-AF74-52CDA5FFF50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2676" b="41649" l="16769" r="39906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77" t="30883" r="59889" b="61268"/>
            <a:stretch/>
          </p:blipFill>
          <p:spPr bwMode="auto">
            <a:xfrm>
              <a:off x="3060700" y="1536700"/>
              <a:ext cx="2603500" cy="584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0FDB11E-5B87-DF47-AB35-BF5295FA8CDF}"/>
                </a:ext>
              </a:extLst>
            </p:cNvPr>
            <p:cNvGrpSpPr/>
            <p:nvPr/>
          </p:nvGrpSpPr>
          <p:grpSpPr>
            <a:xfrm>
              <a:off x="3155670" y="1206500"/>
              <a:ext cx="2470430" cy="5225198"/>
              <a:chOff x="3155670" y="1206500"/>
              <a:chExt cx="2470430" cy="5225198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36DDEC0-0B36-3A4C-A912-E3D93893CD52}"/>
                  </a:ext>
                </a:extLst>
              </p:cNvPr>
              <p:cNvSpPr txBox="1"/>
              <p:nvPr/>
            </p:nvSpPr>
            <p:spPr>
              <a:xfrm>
                <a:off x="3673395" y="2768601"/>
                <a:ext cx="1517813" cy="83099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Simulation</a:t>
                </a:r>
              </a:p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Model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D6C5835-742D-6241-B63B-ECD78EE3D7F2}"/>
                  </a:ext>
                </a:extLst>
              </p:cNvPr>
              <p:cNvSpPr txBox="1"/>
              <p:nvPr/>
            </p:nvSpPr>
            <p:spPr>
              <a:xfrm>
                <a:off x="3919930" y="4343401"/>
                <a:ext cx="1024740" cy="83099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Design</a:t>
                </a:r>
              </a:p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Model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7EB101F-8332-2646-B42A-3E52F4DF0E1C}"/>
                  </a:ext>
                </a:extLst>
              </p:cNvPr>
              <p:cNvSpPr txBox="1"/>
              <p:nvPr/>
            </p:nvSpPr>
            <p:spPr>
              <a:xfrm>
                <a:off x="3874246" y="5600701"/>
                <a:ext cx="1116111" cy="83099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Control</a:t>
                </a:r>
              </a:p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Design</a:t>
                </a:r>
              </a:p>
            </p:txBody>
          </p: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4C76856C-47E3-664D-98F3-3C7C93B6BE7D}"/>
                  </a:ext>
                </a:extLst>
              </p:cNvPr>
              <p:cNvGrpSpPr/>
              <p:nvPr/>
            </p:nvGrpSpPr>
            <p:grpSpPr>
              <a:xfrm>
                <a:off x="3238500" y="1206500"/>
                <a:ext cx="2387600" cy="965200"/>
                <a:chOff x="1778000" y="1206500"/>
                <a:chExt cx="2387600" cy="965200"/>
              </a:xfrm>
            </p:grpSpPr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0E318103-CB49-3948-8BCF-165D829DC4BA}"/>
                    </a:ext>
                  </a:extLst>
                </p:cNvPr>
                <p:cNvSpPr txBox="1"/>
                <p:nvPr/>
              </p:nvSpPr>
              <p:spPr>
                <a:xfrm>
                  <a:off x="2057803" y="1206500"/>
                  <a:ext cx="182799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>
                      <a:latin typeface="Calibri"/>
                      <a:cs typeface="Calibri"/>
                    </a:rPr>
                    <a:t>Physical System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420B08F4-0A6C-CB4A-9B16-B20984E2AAFD}"/>
                    </a:ext>
                  </a:extLst>
                </p:cNvPr>
                <p:cNvSpPr/>
                <p:nvPr/>
              </p:nvSpPr>
              <p:spPr>
                <a:xfrm>
                  <a:off x="1778000" y="1206500"/>
                  <a:ext cx="2387600" cy="965200"/>
                </a:xfrm>
                <a:prstGeom prst="rect">
                  <a:avLst/>
                </a:prstGeom>
                <a:noFill/>
                <a:ln>
                  <a:solidFill>
                    <a:srgbClr val="1F497D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6D88450D-0AB0-2942-91B5-EF8D5A482AEF}"/>
                  </a:ext>
                </a:extLst>
              </p:cNvPr>
              <p:cNvCxnSpPr>
                <a:stCxn id="44" idx="2"/>
                <a:endCxn id="27" idx="0"/>
              </p:cNvCxnSpPr>
              <p:nvPr/>
            </p:nvCxnSpPr>
            <p:spPr>
              <a:xfrm>
                <a:off x="4432301" y="2171700"/>
                <a:ext cx="1" cy="59690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25AB91FD-5039-F249-928C-F79699604F4B}"/>
                  </a:ext>
                </a:extLst>
              </p:cNvPr>
              <p:cNvCxnSpPr>
                <a:stCxn id="27" idx="2"/>
                <a:endCxn id="29" idx="0"/>
              </p:cNvCxnSpPr>
              <p:nvPr/>
            </p:nvCxnSpPr>
            <p:spPr>
              <a:xfrm flipH="1">
                <a:off x="4432301" y="3599598"/>
                <a:ext cx="1" cy="74380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1177C2FF-0C05-E048-A118-F23253BC9374}"/>
                  </a:ext>
                </a:extLst>
              </p:cNvPr>
              <p:cNvCxnSpPr>
                <a:stCxn id="29" idx="2"/>
                <a:endCxn id="31" idx="0"/>
              </p:cNvCxnSpPr>
              <p:nvPr/>
            </p:nvCxnSpPr>
            <p:spPr>
              <a:xfrm>
                <a:off x="4432301" y="5174398"/>
                <a:ext cx="1" cy="42630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Elbow Connector 35">
                <a:extLst>
                  <a:ext uri="{FF2B5EF4-FFF2-40B4-BE49-F238E27FC236}">
                    <a16:creationId xmlns:a16="http://schemas.microsoft.com/office/drawing/2014/main" id="{1FE0BBFA-7723-BC42-9BB4-650FF8B2AD50}"/>
                  </a:ext>
                </a:extLst>
              </p:cNvPr>
              <p:cNvCxnSpPr>
                <a:stCxn id="31" idx="1"/>
                <a:endCxn id="27" idx="1"/>
              </p:cNvCxnSpPr>
              <p:nvPr/>
            </p:nvCxnSpPr>
            <p:spPr>
              <a:xfrm rot="10800000">
                <a:off x="3673396" y="3184099"/>
                <a:ext cx="200851" cy="2832100"/>
              </a:xfrm>
              <a:prstGeom prst="bentConnector3">
                <a:avLst>
                  <a:gd name="adj1" fmla="val 479386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Elbow Connector 36">
                <a:extLst>
                  <a:ext uri="{FF2B5EF4-FFF2-40B4-BE49-F238E27FC236}">
                    <a16:creationId xmlns:a16="http://schemas.microsoft.com/office/drawing/2014/main" id="{56BCC66E-EE2A-7047-B272-013F0821BE2E}"/>
                  </a:ext>
                </a:extLst>
              </p:cNvPr>
              <p:cNvCxnSpPr>
                <a:endCxn id="44" idx="1"/>
              </p:cNvCxnSpPr>
              <p:nvPr/>
            </p:nvCxnSpPr>
            <p:spPr>
              <a:xfrm rot="16200000" flipV="1">
                <a:off x="1270000" y="3657600"/>
                <a:ext cx="4559300" cy="622300"/>
              </a:xfrm>
              <a:prstGeom prst="bentConnector4">
                <a:avLst>
                  <a:gd name="adj1" fmla="val 140"/>
                  <a:gd name="adj2" fmla="val 216327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76DBD462-BD00-5B4F-8AB9-A52537114D80}"/>
                  </a:ext>
                </a:extLst>
              </p:cNvPr>
              <p:cNvGrpSpPr/>
              <p:nvPr/>
            </p:nvGrpSpPr>
            <p:grpSpPr>
              <a:xfrm>
                <a:off x="3307722" y="4750551"/>
                <a:ext cx="612208" cy="1027669"/>
                <a:chOff x="1783722" y="4750550"/>
                <a:chExt cx="612208" cy="1027669"/>
              </a:xfrm>
            </p:grpSpPr>
            <p:cxnSp>
              <p:nvCxnSpPr>
                <p:cNvPr id="40" name="Straight Arrow Connector 39">
                  <a:extLst>
                    <a:ext uri="{FF2B5EF4-FFF2-40B4-BE49-F238E27FC236}">
                      <a16:creationId xmlns:a16="http://schemas.microsoft.com/office/drawing/2014/main" id="{BF3E3952-5C4F-E047-B212-66075E73BA47}"/>
                    </a:ext>
                  </a:extLst>
                </p:cNvPr>
                <p:cNvCxnSpPr>
                  <a:stCxn id="29" idx="1"/>
                </p:cNvCxnSpPr>
                <p:nvPr/>
              </p:nvCxnSpPr>
              <p:spPr>
                <a:xfrm flipH="1">
                  <a:off x="1783722" y="4758899"/>
                  <a:ext cx="612208" cy="1346"/>
                </a:xfrm>
                <a:prstGeom prst="straightConnector1">
                  <a:avLst/>
                </a:prstGeom>
                <a:ln>
                  <a:headEnd type="arrow"/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B890B1D9-06E6-5E4D-BC1D-27309007428F}"/>
                    </a:ext>
                  </a:extLst>
                </p:cNvPr>
                <p:cNvCxnSpPr/>
                <p:nvPr/>
              </p:nvCxnSpPr>
              <p:spPr>
                <a:xfrm flipH="1">
                  <a:off x="1793416" y="5778219"/>
                  <a:ext cx="552568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517F5080-02E7-174A-9DE5-EDAF0F37A66A}"/>
                    </a:ext>
                  </a:extLst>
                </p:cNvPr>
                <p:cNvCxnSpPr/>
                <p:nvPr/>
              </p:nvCxnSpPr>
              <p:spPr>
                <a:xfrm>
                  <a:off x="1793416" y="4750550"/>
                  <a:ext cx="0" cy="102766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175FDC6-3158-934D-A652-3F4D2B3E07C9}"/>
                  </a:ext>
                </a:extLst>
              </p:cNvPr>
              <p:cNvSpPr txBox="1"/>
              <p:nvPr/>
            </p:nvSpPr>
            <p:spPr>
              <a:xfrm>
                <a:off x="3155670" y="2299600"/>
                <a:ext cx="1239675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tx2"/>
                    </a:solidFill>
                    <a:latin typeface="Calibri"/>
                    <a:cs typeface="Calibri"/>
                  </a:rPr>
                  <a:t>1</a:t>
                </a:r>
                <a:r>
                  <a:rPr lang="en-US" sz="1600" baseline="30000" dirty="0">
                    <a:solidFill>
                      <a:schemeClr val="tx2"/>
                    </a:solidFill>
                    <a:latin typeface="Calibri"/>
                    <a:cs typeface="Calibri"/>
                  </a:rPr>
                  <a:t>st</a:t>
                </a:r>
                <a:r>
                  <a:rPr lang="en-US" sz="1600" dirty="0">
                    <a:solidFill>
                      <a:schemeClr val="tx2"/>
                    </a:solidFill>
                    <a:latin typeface="Calibri"/>
                    <a:cs typeface="Calibri"/>
                  </a:rPr>
                  <a:t> principles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73491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81200" y="129213"/>
            <a:ext cx="8229600" cy="1143000"/>
          </a:xfrm>
        </p:spPr>
        <p:txBody>
          <a:bodyPr/>
          <a:lstStyle/>
          <a:p>
            <a:r>
              <a:rPr lang="en-US" dirty="0"/>
              <a:t>Design Model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132068" y="2037280"/>
            <a:ext cx="8170172" cy="3715820"/>
            <a:chOff x="1274763" y="990600"/>
            <a:chExt cx="7259637" cy="2998788"/>
          </a:xfrm>
        </p:grpSpPr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2085975" y="1600200"/>
              <a:ext cx="5334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Oval 6"/>
            <p:cNvSpPr>
              <a:spLocks noChangeArrowheads="1"/>
            </p:cNvSpPr>
            <p:nvPr/>
          </p:nvSpPr>
          <p:spPr bwMode="auto">
            <a:xfrm>
              <a:off x="2162175" y="3352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7"/>
            <p:cNvSpPr>
              <a:spLocks noChangeShapeType="1"/>
            </p:cNvSpPr>
            <p:nvPr/>
          </p:nvSpPr>
          <p:spPr bwMode="auto">
            <a:xfrm flipV="1">
              <a:off x="5410200" y="3522663"/>
              <a:ext cx="6572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8"/>
            <p:cNvSpPr>
              <a:spLocks noChangeShapeType="1"/>
            </p:cNvSpPr>
            <p:nvPr/>
          </p:nvSpPr>
          <p:spPr bwMode="auto">
            <a:xfrm>
              <a:off x="2314575" y="2438400"/>
              <a:ext cx="0" cy="914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Line 9"/>
            <p:cNvSpPr>
              <a:spLocks noChangeShapeType="1"/>
            </p:cNvSpPr>
            <p:nvPr/>
          </p:nvSpPr>
          <p:spPr bwMode="auto">
            <a:xfrm>
              <a:off x="2466975" y="3505200"/>
              <a:ext cx="4191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Line 10"/>
            <p:cNvSpPr>
              <a:spLocks noChangeShapeType="1"/>
            </p:cNvSpPr>
            <p:nvPr/>
          </p:nvSpPr>
          <p:spPr bwMode="auto">
            <a:xfrm>
              <a:off x="2314575" y="990600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Line 13"/>
            <p:cNvSpPr>
              <a:spLocks noChangeShapeType="1"/>
            </p:cNvSpPr>
            <p:nvPr/>
          </p:nvSpPr>
          <p:spPr bwMode="auto">
            <a:xfrm>
              <a:off x="1704975" y="3505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Line 21"/>
            <p:cNvSpPr>
              <a:spLocks noChangeShapeType="1"/>
            </p:cNvSpPr>
            <p:nvPr/>
          </p:nvSpPr>
          <p:spPr bwMode="auto">
            <a:xfrm flipV="1">
              <a:off x="7877175" y="3532188"/>
              <a:ext cx="6572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28"/>
            <p:cNvSpPr>
              <a:spLocks noChangeArrowheads="1"/>
            </p:cNvSpPr>
            <p:nvPr/>
          </p:nvSpPr>
          <p:spPr bwMode="auto">
            <a:xfrm>
              <a:off x="6067425" y="3370263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ine 29"/>
            <p:cNvSpPr>
              <a:spLocks noChangeShapeType="1"/>
            </p:cNvSpPr>
            <p:nvPr/>
          </p:nvSpPr>
          <p:spPr bwMode="auto">
            <a:xfrm>
              <a:off x="6219825" y="2455863"/>
              <a:ext cx="0" cy="914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0"/>
            <p:cNvSpPr>
              <a:spLocks noChangeArrowheads="1"/>
            </p:cNvSpPr>
            <p:nvPr/>
          </p:nvSpPr>
          <p:spPr bwMode="auto">
            <a:xfrm>
              <a:off x="6781800" y="3074988"/>
              <a:ext cx="1085850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Line 35"/>
            <p:cNvSpPr>
              <a:spLocks noChangeShapeType="1"/>
            </p:cNvSpPr>
            <p:nvPr/>
          </p:nvSpPr>
          <p:spPr bwMode="auto">
            <a:xfrm>
              <a:off x="6372225" y="3532188"/>
              <a:ext cx="409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2"/>
            <p:cNvSpPr>
              <a:spLocks noChangeArrowheads="1"/>
            </p:cNvSpPr>
            <p:nvPr/>
          </p:nvSpPr>
          <p:spPr bwMode="auto">
            <a:xfrm>
              <a:off x="2862263" y="3030538"/>
              <a:ext cx="1285875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"/>
            <p:cNvSpPr>
              <a:spLocks noChangeArrowheads="1"/>
            </p:cNvSpPr>
            <p:nvPr/>
          </p:nvSpPr>
          <p:spPr bwMode="auto">
            <a:xfrm>
              <a:off x="4859338" y="3048000"/>
              <a:ext cx="542925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Line 7"/>
            <p:cNvSpPr>
              <a:spLocks noChangeShapeType="1"/>
            </p:cNvSpPr>
            <p:nvPr/>
          </p:nvSpPr>
          <p:spPr bwMode="auto">
            <a:xfrm>
              <a:off x="4148138" y="3487738"/>
              <a:ext cx="711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04030" y="1008063"/>
              <a:ext cx="381000" cy="304800"/>
            </a:xfrm>
            <a:prstGeom prst="rect">
              <a:avLst/>
            </a:prstGeom>
          </p:spPr>
        </p:pic>
        <p:pic>
          <p:nvPicPr>
            <p:cNvPr id="26" name="Picture 25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71172" y="1744663"/>
              <a:ext cx="431800" cy="457200"/>
            </a:xfrm>
            <a:prstGeom prst="rect">
              <a:avLst/>
            </a:prstGeom>
          </p:spPr>
        </p:pic>
        <p:pic>
          <p:nvPicPr>
            <p:cNvPr id="27" name="Picture 26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74763" y="3103563"/>
              <a:ext cx="279400" cy="279400"/>
            </a:xfrm>
            <a:prstGeom prst="rect">
              <a:avLst/>
            </a:prstGeom>
          </p:spPr>
        </p:pic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93888" y="3610505"/>
              <a:ext cx="241300" cy="228600"/>
            </a:xfrm>
            <a:prstGeom prst="rect">
              <a:avLst/>
            </a:prstGeom>
          </p:spPr>
        </p:pic>
        <p:pic>
          <p:nvPicPr>
            <p:cNvPr id="29" name="Picture 28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61621" y="3127905"/>
              <a:ext cx="241300" cy="228600"/>
            </a:xfrm>
            <a:prstGeom prst="rect">
              <a:avLst/>
            </a:prstGeom>
          </p:spPr>
        </p:pic>
        <p:pic>
          <p:nvPicPr>
            <p:cNvPr id="30" name="Picture 29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32488" y="3077105"/>
              <a:ext cx="241300" cy="228600"/>
            </a:xfrm>
            <a:prstGeom prst="rect">
              <a:avLst/>
            </a:prstGeom>
          </p:spPr>
        </p:pic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20821" y="3576638"/>
              <a:ext cx="241300" cy="228600"/>
            </a:xfrm>
            <a:prstGeom prst="rect">
              <a:avLst/>
            </a:prstGeom>
          </p:spPr>
        </p:pic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67213" y="3007784"/>
              <a:ext cx="190500" cy="215900"/>
            </a:xfrm>
            <a:prstGeom prst="rect">
              <a:avLst/>
            </a:prstGeom>
          </p:spPr>
        </p:pic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46196" y="3039533"/>
              <a:ext cx="203200" cy="304800"/>
            </a:xfrm>
            <a:prstGeom prst="rect">
              <a:avLst/>
            </a:prstGeom>
          </p:spPr>
        </p:pic>
        <p:pic>
          <p:nvPicPr>
            <p:cNvPr id="34" name="Picture 33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093604" y="3193521"/>
              <a:ext cx="203200" cy="215900"/>
            </a:xfrm>
            <a:prstGeom prst="rect">
              <a:avLst/>
            </a:prstGeom>
          </p:spPr>
        </p:pic>
        <p:pic>
          <p:nvPicPr>
            <p:cNvPr id="35" name="Picture 34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083983" y="3194579"/>
              <a:ext cx="856778" cy="556154"/>
            </a:xfrm>
            <a:prstGeom prst="rect">
              <a:avLst/>
            </a:prstGeom>
          </p:spPr>
        </p:pic>
        <p:pic>
          <p:nvPicPr>
            <p:cNvPr id="36" name="Picture 35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020734" y="3241146"/>
              <a:ext cx="203815" cy="526521"/>
            </a:xfrm>
            <a:prstGeom prst="rect">
              <a:avLst/>
            </a:prstGeom>
          </p:spPr>
        </p:pic>
        <p:pic>
          <p:nvPicPr>
            <p:cNvPr id="37" name="Picture 36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001933" y="3249080"/>
              <a:ext cx="673221" cy="535517"/>
            </a:xfrm>
            <a:prstGeom prst="rect">
              <a:avLst/>
            </a:prstGeom>
          </p:spPr>
        </p:pic>
        <p:pic>
          <p:nvPicPr>
            <p:cNvPr id="38" name="Picture 37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303433" y="2238905"/>
              <a:ext cx="330200" cy="330200"/>
            </a:xfrm>
            <a:prstGeom prst="rect">
              <a:avLst/>
            </a:prstGeom>
          </p:spPr>
        </p:pic>
      </p:grpSp>
      <p:sp>
        <p:nvSpPr>
          <p:cNvPr id="40" name="TextBox 39"/>
          <p:cNvSpPr txBox="1"/>
          <p:nvPr/>
        </p:nvSpPr>
        <p:spPr>
          <a:xfrm>
            <a:off x="919814" y="1237504"/>
            <a:ext cx="4934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Course from aileron transfer function:</a:t>
            </a:r>
          </a:p>
        </p:txBody>
      </p:sp>
    </p:spTree>
    <p:extLst>
      <p:ext uri="{BB962C8B-B14F-4D97-AF65-F5344CB8AC3E}">
        <p14:creationId xmlns:p14="http://schemas.microsoft.com/office/powerpoint/2010/main" val="4258244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81200" y="129213"/>
            <a:ext cx="8229600" cy="1143000"/>
          </a:xfrm>
        </p:spPr>
        <p:txBody>
          <a:bodyPr/>
          <a:lstStyle/>
          <a:p>
            <a:r>
              <a:rPr lang="en-US" dirty="0"/>
              <a:t>Control Design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EC30C1F-C47E-714A-9A12-17E652EE5069}"/>
              </a:ext>
            </a:extLst>
          </p:cNvPr>
          <p:cNvGrpSpPr/>
          <p:nvPr/>
        </p:nvGrpSpPr>
        <p:grpSpPr>
          <a:xfrm>
            <a:off x="959432" y="1882130"/>
            <a:ext cx="9860967" cy="3093740"/>
            <a:chOff x="2079573" y="2171680"/>
            <a:chExt cx="8275792" cy="2575314"/>
          </a:xfrm>
        </p:grpSpPr>
        <p:grpSp>
          <p:nvGrpSpPr>
            <p:cNvPr id="39" name="Group 38"/>
            <p:cNvGrpSpPr/>
            <p:nvPr/>
          </p:nvGrpSpPr>
          <p:grpSpPr>
            <a:xfrm>
              <a:off x="2079573" y="2318119"/>
              <a:ext cx="8077200" cy="2428875"/>
              <a:chOff x="914400" y="2371725"/>
              <a:chExt cx="8077200" cy="2428875"/>
            </a:xfrm>
          </p:grpSpPr>
          <p:sp>
            <p:nvSpPr>
              <p:cNvPr id="41" name="Rectangle 2"/>
              <p:cNvSpPr>
                <a:spLocks noChangeArrowheads="1"/>
              </p:cNvSpPr>
              <p:nvPr/>
            </p:nvSpPr>
            <p:spPr bwMode="auto">
              <a:xfrm>
                <a:off x="5492750" y="2906713"/>
                <a:ext cx="974725" cy="706437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6"/>
              <p:cNvSpPr>
                <a:spLocks noChangeArrowheads="1"/>
              </p:cNvSpPr>
              <p:nvPr/>
            </p:nvSpPr>
            <p:spPr bwMode="auto">
              <a:xfrm>
                <a:off x="4454525" y="3141663"/>
                <a:ext cx="247650" cy="236537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Line 7"/>
              <p:cNvSpPr>
                <a:spLocks noChangeShapeType="1"/>
              </p:cNvSpPr>
              <p:nvPr/>
            </p:nvSpPr>
            <p:spPr bwMode="auto">
              <a:xfrm flipV="1">
                <a:off x="6461125" y="3259138"/>
                <a:ext cx="500063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Line 9"/>
              <p:cNvSpPr>
                <a:spLocks noChangeShapeType="1"/>
              </p:cNvSpPr>
              <p:nvPr/>
            </p:nvSpPr>
            <p:spPr bwMode="auto">
              <a:xfrm>
                <a:off x="5146675" y="3259138"/>
                <a:ext cx="339725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Line 13"/>
              <p:cNvSpPr>
                <a:spLocks noChangeShapeType="1"/>
              </p:cNvSpPr>
              <p:nvPr/>
            </p:nvSpPr>
            <p:spPr bwMode="auto">
              <a:xfrm>
                <a:off x="4197350" y="3259138"/>
                <a:ext cx="257175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Line 19"/>
              <p:cNvSpPr>
                <a:spLocks noChangeShapeType="1"/>
              </p:cNvSpPr>
              <p:nvPr/>
            </p:nvSpPr>
            <p:spPr bwMode="auto">
              <a:xfrm flipV="1">
                <a:off x="8458200" y="3267075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Rectangle 25"/>
              <p:cNvSpPr>
                <a:spLocks noChangeArrowheads="1"/>
              </p:cNvSpPr>
              <p:nvPr/>
            </p:nvSpPr>
            <p:spPr bwMode="auto">
              <a:xfrm>
                <a:off x="7705725" y="2913063"/>
                <a:ext cx="746125" cy="70961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Line 28"/>
              <p:cNvSpPr>
                <a:spLocks noChangeShapeType="1"/>
              </p:cNvSpPr>
              <p:nvPr/>
            </p:nvSpPr>
            <p:spPr bwMode="auto">
              <a:xfrm>
                <a:off x="7362825" y="3267075"/>
                <a:ext cx="3317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Rectangle 32"/>
              <p:cNvSpPr>
                <a:spLocks noChangeArrowheads="1"/>
              </p:cNvSpPr>
              <p:nvPr/>
            </p:nvSpPr>
            <p:spPr bwMode="auto">
              <a:xfrm>
                <a:off x="6973888" y="2913063"/>
                <a:ext cx="385762" cy="70961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Rectangle 40"/>
              <p:cNvSpPr>
                <a:spLocks noChangeArrowheads="1"/>
              </p:cNvSpPr>
              <p:nvPr/>
            </p:nvSpPr>
            <p:spPr bwMode="auto">
              <a:xfrm>
                <a:off x="5802313" y="3906838"/>
                <a:ext cx="385762" cy="37465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Line 45"/>
              <p:cNvSpPr>
                <a:spLocks noChangeShapeType="1"/>
              </p:cNvSpPr>
              <p:nvPr/>
            </p:nvSpPr>
            <p:spPr bwMode="auto">
              <a:xfrm>
                <a:off x="6696075" y="3259138"/>
                <a:ext cx="0" cy="8382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Line 46"/>
              <p:cNvSpPr>
                <a:spLocks noChangeShapeType="1"/>
              </p:cNvSpPr>
              <p:nvPr/>
            </p:nvSpPr>
            <p:spPr bwMode="auto">
              <a:xfrm flipH="1">
                <a:off x="6183313" y="4106863"/>
                <a:ext cx="51276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Line 47"/>
              <p:cNvSpPr>
                <a:spLocks noChangeShapeType="1"/>
              </p:cNvSpPr>
              <p:nvPr/>
            </p:nvSpPr>
            <p:spPr bwMode="auto">
              <a:xfrm flipH="1">
                <a:off x="5019675" y="4106863"/>
                <a:ext cx="771525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Line 48"/>
              <p:cNvSpPr>
                <a:spLocks noChangeShapeType="1"/>
              </p:cNvSpPr>
              <p:nvPr/>
            </p:nvSpPr>
            <p:spPr bwMode="auto">
              <a:xfrm flipV="1">
                <a:off x="5008563" y="3378200"/>
                <a:ext cx="0" cy="7286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Rectangle 50"/>
              <p:cNvSpPr>
                <a:spLocks noChangeArrowheads="1"/>
              </p:cNvSpPr>
              <p:nvPr/>
            </p:nvSpPr>
            <p:spPr bwMode="auto">
              <a:xfrm>
                <a:off x="3792538" y="3060700"/>
                <a:ext cx="385762" cy="37465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56" name="Picture 53" descr="txp_fig"/>
              <p:cNvPicPr>
                <a:picLocks noChangeAspect="1" noChangeArrowheads="1"/>
              </p:cNvPicPr>
              <p:nvPr>
                <p:custDataLst>
                  <p:tags r:id="rId1"/>
                </p:custDataLst>
              </p:nvPr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>
                <a:off x="5105400" y="3490913"/>
                <a:ext cx="101600" cy="127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57" name="Oval 61"/>
              <p:cNvSpPr>
                <a:spLocks noChangeArrowheads="1"/>
              </p:cNvSpPr>
              <p:nvPr/>
            </p:nvSpPr>
            <p:spPr bwMode="auto">
              <a:xfrm>
                <a:off x="3178175" y="3132138"/>
                <a:ext cx="247650" cy="236537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58" name="Picture 67" descr="txp_fig"/>
              <p:cNvPicPr>
                <a:picLocks noChangeAspect="1" noChangeArrowheads="1"/>
              </p:cNvPicPr>
              <p:nvPr>
                <p:custDataLst>
                  <p:tags r:id="rId2"/>
                </p:custDataLst>
              </p:nvPr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>
                <a:off x="3114675" y="3514725"/>
                <a:ext cx="100013" cy="127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59" name="Line 68"/>
              <p:cNvSpPr>
                <a:spLocks noChangeShapeType="1"/>
              </p:cNvSpPr>
              <p:nvPr/>
            </p:nvSpPr>
            <p:spPr bwMode="auto">
              <a:xfrm>
                <a:off x="3446463" y="3259138"/>
                <a:ext cx="339725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Line 72"/>
              <p:cNvSpPr>
                <a:spLocks noChangeShapeType="1"/>
              </p:cNvSpPr>
              <p:nvPr/>
            </p:nvSpPr>
            <p:spPr bwMode="auto">
              <a:xfrm>
                <a:off x="7529513" y="3259138"/>
                <a:ext cx="0" cy="12223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Line 73"/>
              <p:cNvSpPr>
                <a:spLocks noChangeShapeType="1"/>
              </p:cNvSpPr>
              <p:nvPr/>
            </p:nvSpPr>
            <p:spPr bwMode="auto">
              <a:xfrm flipH="1">
                <a:off x="3295650" y="4481513"/>
                <a:ext cx="4233863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Line 74"/>
              <p:cNvSpPr>
                <a:spLocks noChangeShapeType="1"/>
              </p:cNvSpPr>
              <p:nvPr/>
            </p:nvSpPr>
            <p:spPr bwMode="auto">
              <a:xfrm flipV="1">
                <a:off x="3298825" y="3368675"/>
                <a:ext cx="0" cy="11096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Rectangle 75"/>
              <p:cNvSpPr>
                <a:spLocks noChangeArrowheads="1"/>
              </p:cNvSpPr>
              <p:nvPr/>
            </p:nvSpPr>
            <p:spPr bwMode="auto">
              <a:xfrm>
                <a:off x="3792538" y="2390775"/>
                <a:ext cx="385762" cy="503238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Line 78"/>
              <p:cNvSpPr>
                <a:spLocks noChangeShapeType="1"/>
              </p:cNvSpPr>
              <p:nvPr/>
            </p:nvSpPr>
            <p:spPr bwMode="auto">
              <a:xfrm flipV="1">
                <a:off x="3576638" y="2640013"/>
                <a:ext cx="0" cy="61912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Line 79"/>
              <p:cNvSpPr>
                <a:spLocks noChangeShapeType="1"/>
              </p:cNvSpPr>
              <p:nvPr/>
            </p:nvSpPr>
            <p:spPr bwMode="auto">
              <a:xfrm>
                <a:off x="3576638" y="2630488"/>
                <a:ext cx="206375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Line 80"/>
              <p:cNvSpPr>
                <a:spLocks noChangeShapeType="1"/>
              </p:cNvSpPr>
              <p:nvPr/>
            </p:nvSpPr>
            <p:spPr bwMode="auto">
              <a:xfrm>
                <a:off x="4184650" y="2619375"/>
                <a:ext cx="379413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Line 81"/>
              <p:cNvSpPr>
                <a:spLocks noChangeShapeType="1"/>
              </p:cNvSpPr>
              <p:nvPr/>
            </p:nvSpPr>
            <p:spPr bwMode="auto">
              <a:xfrm>
                <a:off x="4575175" y="2609850"/>
                <a:ext cx="0" cy="53181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Line 87"/>
              <p:cNvSpPr>
                <a:spLocks noChangeShapeType="1"/>
              </p:cNvSpPr>
              <p:nvPr/>
            </p:nvSpPr>
            <p:spPr bwMode="auto">
              <a:xfrm>
                <a:off x="2409825" y="3240088"/>
                <a:ext cx="27305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Rectangle 90"/>
              <p:cNvSpPr>
                <a:spLocks noChangeArrowheads="1"/>
              </p:cNvSpPr>
              <p:nvPr/>
            </p:nvSpPr>
            <p:spPr bwMode="auto">
              <a:xfrm>
                <a:off x="2022475" y="3040063"/>
                <a:ext cx="385763" cy="37465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Oval 92"/>
              <p:cNvSpPr>
                <a:spLocks noChangeArrowheads="1"/>
              </p:cNvSpPr>
              <p:nvPr/>
            </p:nvSpPr>
            <p:spPr bwMode="auto">
              <a:xfrm>
                <a:off x="1408113" y="3113088"/>
                <a:ext cx="247650" cy="234950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Line 94"/>
              <p:cNvSpPr>
                <a:spLocks noChangeShapeType="1"/>
              </p:cNvSpPr>
              <p:nvPr/>
            </p:nvSpPr>
            <p:spPr bwMode="auto">
              <a:xfrm>
                <a:off x="1109663" y="3230563"/>
                <a:ext cx="29845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72" name="Picture 95" descr="txp_fig"/>
              <p:cNvPicPr>
                <a:picLocks noChangeAspect="1" noChangeArrowheads="1"/>
              </p:cNvPicPr>
              <p:nvPr>
                <p:custDataLst>
                  <p:tags r:id="rId3"/>
                </p:custDataLst>
              </p:nvPr>
            </p:nvPicPr>
            <p:blipFill>
              <a:blip r:embed="rId5"/>
              <a:srcRect/>
              <a:stretch>
                <a:fillRect/>
              </a:stretch>
            </p:blipFill>
            <p:spPr bwMode="auto">
              <a:xfrm>
                <a:off x="1366838" y="3451225"/>
                <a:ext cx="101600" cy="127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73" name="Line 96"/>
              <p:cNvSpPr>
                <a:spLocks noChangeShapeType="1"/>
              </p:cNvSpPr>
              <p:nvPr/>
            </p:nvSpPr>
            <p:spPr bwMode="auto">
              <a:xfrm>
                <a:off x="1657350" y="3235325"/>
                <a:ext cx="357188" cy="47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Rectangle 98"/>
              <p:cNvSpPr>
                <a:spLocks noChangeArrowheads="1"/>
              </p:cNvSpPr>
              <p:nvPr/>
            </p:nvSpPr>
            <p:spPr bwMode="auto">
              <a:xfrm>
                <a:off x="2022475" y="2371725"/>
                <a:ext cx="385763" cy="503238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Line 100"/>
              <p:cNvSpPr>
                <a:spLocks noChangeShapeType="1"/>
              </p:cNvSpPr>
              <p:nvPr/>
            </p:nvSpPr>
            <p:spPr bwMode="auto">
              <a:xfrm flipV="1">
                <a:off x="1806575" y="2619375"/>
                <a:ext cx="0" cy="62071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Line 101"/>
              <p:cNvSpPr>
                <a:spLocks noChangeShapeType="1"/>
              </p:cNvSpPr>
              <p:nvPr/>
            </p:nvSpPr>
            <p:spPr bwMode="auto">
              <a:xfrm>
                <a:off x="1806575" y="2609850"/>
                <a:ext cx="206375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Line 102"/>
              <p:cNvSpPr>
                <a:spLocks noChangeShapeType="1"/>
              </p:cNvSpPr>
              <p:nvPr/>
            </p:nvSpPr>
            <p:spPr bwMode="auto">
              <a:xfrm>
                <a:off x="2414588" y="2600325"/>
                <a:ext cx="37941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Line 103"/>
              <p:cNvSpPr>
                <a:spLocks noChangeShapeType="1"/>
              </p:cNvSpPr>
              <p:nvPr/>
            </p:nvSpPr>
            <p:spPr bwMode="auto">
              <a:xfrm>
                <a:off x="2803525" y="2590800"/>
                <a:ext cx="0" cy="53181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Oval 111"/>
              <p:cNvSpPr>
                <a:spLocks noChangeArrowheads="1"/>
              </p:cNvSpPr>
              <p:nvPr/>
            </p:nvSpPr>
            <p:spPr bwMode="auto">
              <a:xfrm>
                <a:off x="2684463" y="3121025"/>
                <a:ext cx="247650" cy="23653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Line 112"/>
              <p:cNvSpPr>
                <a:spLocks noChangeShapeType="1"/>
              </p:cNvSpPr>
              <p:nvPr/>
            </p:nvSpPr>
            <p:spPr bwMode="auto">
              <a:xfrm>
                <a:off x="2930525" y="3238500"/>
                <a:ext cx="246063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Line 115"/>
              <p:cNvSpPr>
                <a:spLocks noChangeShapeType="1"/>
              </p:cNvSpPr>
              <p:nvPr/>
            </p:nvSpPr>
            <p:spPr bwMode="auto">
              <a:xfrm>
                <a:off x="8610600" y="3260725"/>
                <a:ext cx="0" cy="15398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Line 116"/>
              <p:cNvSpPr>
                <a:spLocks noChangeShapeType="1"/>
              </p:cNvSpPr>
              <p:nvPr/>
            </p:nvSpPr>
            <p:spPr bwMode="auto">
              <a:xfrm flipH="1">
                <a:off x="1535113" y="4800600"/>
                <a:ext cx="7075487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Line 117"/>
              <p:cNvSpPr>
                <a:spLocks noChangeShapeType="1"/>
              </p:cNvSpPr>
              <p:nvPr/>
            </p:nvSpPr>
            <p:spPr bwMode="auto">
              <a:xfrm flipV="1">
                <a:off x="1522413" y="3349625"/>
                <a:ext cx="0" cy="14509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Oval 121"/>
              <p:cNvSpPr>
                <a:spLocks noChangeArrowheads="1"/>
              </p:cNvSpPr>
              <p:nvPr/>
            </p:nvSpPr>
            <p:spPr bwMode="auto">
              <a:xfrm>
                <a:off x="4886325" y="3141663"/>
                <a:ext cx="247650" cy="236537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Line 122"/>
              <p:cNvSpPr>
                <a:spLocks noChangeShapeType="1"/>
              </p:cNvSpPr>
              <p:nvPr/>
            </p:nvSpPr>
            <p:spPr bwMode="auto">
              <a:xfrm>
                <a:off x="4703763" y="3259138"/>
                <a:ext cx="174625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86" name="Picture 85" descr="latex-image-1.pdf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4400" y="2908300"/>
                <a:ext cx="228600" cy="203200"/>
              </a:xfrm>
              <a:prstGeom prst="rect">
                <a:avLst/>
              </a:prstGeom>
            </p:spPr>
          </p:pic>
          <p:pic>
            <p:nvPicPr>
              <p:cNvPr id="87" name="Picture 86" descr="latex-image-1.pdf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10600" y="2959100"/>
                <a:ext cx="152400" cy="152400"/>
              </a:xfrm>
              <a:prstGeom prst="rect">
                <a:avLst/>
              </a:prstGeom>
            </p:spPr>
          </p:pic>
          <p:pic>
            <p:nvPicPr>
              <p:cNvPr id="88" name="Picture 87" descr="latex-image-1.pdf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08150" y="3359150"/>
                <a:ext cx="215900" cy="165100"/>
              </a:xfrm>
              <a:prstGeom prst="rect">
                <a:avLst/>
              </a:prstGeom>
            </p:spPr>
          </p:pic>
          <p:pic>
            <p:nvPicPr>
              <p:cNvPr id="89" name="Picture 88" descr="latex-image-1.pdf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48050" y="3321050"/>
                <a:ext cx="215900" cy="165100"/>
              </a:xfrm>
              <a:prstGeom prst="rect">
                <a:avLst/>
              </a:prstGeom>
            </p:spPr>
          </p:pic>
          <p:pic>
            <p:nvPicPr>
              <p:cNvPr id="90" name="Picture 89" descr="latex-image-1.pdf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648450" y="2933700"/>
                <a:ext cx="139700" cy="152400"/>
              </a:xfrm>
              <a:prstGeom prst="rect">
                <a:avLst/>
              </a:prstGeom>
            </p:spPr>
          </p:pic>
          <p:pic>
            <p:nvPicPr>
              <p:cNvPr id="91" name="Picture 90" descr="latex-image-1.pdf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442200" y="2825750"/>
                <a:ext cx="152400" cy="215900"/>
              </a:xfrm>
              <a:prstGeom prst="rect">
                <a:avLst/>
              </a:prstGeom>
            </p:spPr>
          </p:pic>
          <p:pic>
            <p:nvPicPr>
              <p:cNvPr id="92" name="Picture 91" descr="latex-image-1.pdf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207000" y="2965450"/>
                <a:ext cx="203200" cy="190500"/>
              </a:xfrm>
              <a:prstGeom prst="rect">
                <a:avLst/>
              </a:prstGeom>
            </p:spPr>
          </p:pic>
          <p:pic>
            <p:nvPicPr>
              <p:cNvPr id="93" name="Picture 92" descr="latex-image-1.pdf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73600" y="2889250"/>
                <a:ext cx="203200" cy="266700"/>
              </a:xfrm>
              <a:prstGeom prst="rect">
                <a:avLst/>
              </a:prstGeom>
            </p:spPr>
          </p:pic>
          <p:pic>
            <p:nvPicPr>
              <p:cNvPr id="94" name="Picture 93" descr="latex-image-1.pdf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971800" y="2914650"/>
                <a:ext cx="228600" cy="215900"/>
              </a:xfrm>
              <a:prstGeom prst="rect">
                <a:avLst/>
              </a:prstGeom>
            </p:spPr>
          </p:pic>
          <p:pic>
            <p:nvPicPr>
              <p:cNvPr id="95" name="Picture 94" descr="latex-image-1.pdf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82800" y="3092450"/>
                <a:ext cx="304800" cy="241300"/>
              </a:xfrm>
              <a:prstGeom prst="rect">
                <a:avLst/>
              </a:prstGeom>
            </p:spPr>
          </p:pic>
          <p:pic>
            <p:nvPicPr>
              <p:cNvPr id="96" name="Picture 95" descr="latex-image-1.pdf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848100" y="3105150"/>
                <a:ext cx="304800" cy="241300"/>
              </a:xfrm>
              <a:prstGeom prst="rect">
                <a:avLst/>
              </a:prstGeom>
            </p:spPr>
          </p:pic>
          <p:pic>
            <p:nvPicPr>
              <p:cNvPr id="97" name="Picture 96" descr="latex-image-1.pdf"/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854700" y="3981450"/>
                <a:ext cx="304800" cy="241300"/>
              </a:xfrm>
              <a:prstGeom prst="rect">
                <a:avLst/>
              </a:prstGeom>
            </p:spPr>
          </p:pic>
          <p:pic>
            <p:nvPicPr>
              <p:cNvPr id="98" name="Picture 97" descr="latex-image-1.pdf"/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873500" y="2501900"/>
                <a:ext cx="279400" cy="330200"/>
              </a:xfrm>
              <a:prstGeom prst="rect">
                <a:avLst/>
              </a:prstGeom>
            </p:spPr>
          </p:pic>
          <p:pic>
            <p:nvPicPr>
              <p:cNvPr id="99" name="Picture 98" descr="latex-image-1.pdf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82800" y="2482850"/>
                <a:ext cx="279400" cy="317500"/>
              </a:xfrm>
              <a:prstGeom prst="rect">
                <a:avLst/>
              </a:prstGeom>
            </p:spPr>
          </p:pic>
          <p:pic>
            <p:nvPicPr>
              <p:cNvPr id="100" name="Picture 99" descr="latex-image-1.pdf"/>
              <p:cNvPicPr>
                <a:picLocks noChangeAspect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054850" y="3117849"/>
                <a:ext cx="158750" cy="370417"/>
              </a:xfrm>
              <a:prstGeom prst="rect">
                <a:avLst/>
              </a:prstGeom>
            </p:spPr>
          </p:pic>
          <p:pic>
            <p:nvPicPr>
              <p:cNvPr id="101" name="Picture 100" descr="latex-image-1.pdf"/>
              <p:cNvPicPr>
                <a:picLocks noChangeAspect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823199" y="3086100"/>
                <a:ext cx="555625" cy="444500"/>
              </a:xfrm>
              <a:prstGeom prst="rect">
                <a:avLst/>
              </a:prstGeom>
            </p:spPr>
          </p:pic>
          <p:pic>
            <p:nvPicPr>
              <p:cNvPr id="102" name="Picture 101" descr="latex-image-1.pdf"/>
              <p:cNvPicPr>
                <a:picLocks noChangeAspect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645150" y="3041650"/>
                <a:ext cx="723138" cy="463550"/>
              </a:xfrm>
              <a:prstGeom prst="rect">
                <a:avLst/>
              </a:prstGeom>
            </p:spPr>
          </p:pic>
          <p:pic>
            <p:nvPicPr>
              <p:cNvPr id="103" name="Picture 102" descr="latex-image-1.pdf"/>
              <p:cNvPicPr>
                <a:picLocks noChangeAspect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01900" y="3289300"/>
                <a:ext cx="177800" cy="152400"/>
              </a:xfrm>
              <a:prstGeom prst="rect">
                <a:avLst/>
              </a:prstGeom>
            </p:spPr>
          </p:pic>
          <p:pic>
            <p:nvPicPr>
              <p:cNvPr id="104" name="Picture 103" descr="latex-image-1.pdf"/>
              <p:cNvPicPr>
                <a:picLocks noChangeAspect="1"/>
              </p:cNvPicPr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527300" y="2921000"/>
                <a:ext cx="177800" cy="152400"/>
              </a:xfrm>
              <a:prstGeom prst="rect">
                <a:avLst/>
              </a:prstGeom>
            </p:spPr>
          </p:pic>
          <p:pic>
            <p:nvPicPr>
              <p:cNvPr id="105" name="Picture 104" descr="latex-image-1.pdf"/>
              <p:cNvPicPr>
                <a:picLocks noChangeAspect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267200" y="3352800"/>
                <a:ext cx="177800" cy="152400"/>
              </a:xfrm>
              <a:prstGeom prst="rect">
                <a:avLst/>
              </a:prstGeom>
            </p:spPr>
          </p:pic>
          <p:pic>
            <p:nvPicPr>
              <p:cNvPr id="106" name="Picture 105" descr="latex-image-1.pdf"/>
              <p:cNvPicPr>
                <a:picLocks noChangeAspect="1"/>
              </p:cNvPicPr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330700" y="2933700"/>
                <a:ext cx="177800" cy="152400"/>
              </a:xfrm>
              <a:prstGeom prst="rect">
                <a:avLst/>
              </a:prstGeom>
            </p:spPr>
          </p:pic>
          <p:pic>
            <p:nvPicPr>
              <p:cNvPr id="107" name="Picture 106" descr="latex-image-1.pdf"/>
              <p:cNvPicPr>
                <a:picLocks noChangeAspect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168400" y="2971800"/>
                <a:ext cx="177800" cy="152400"/>
              </a:xfrm>
              <a:prstGeom prst="rect">
                <a:avLst/>
              </a:prstGeom>
            </p:spPr>
          </p:pic>
          <p:pic>
            <p:nvPicPr>
              <p:cNvPr id="108" name="Picture 107" descr="latex-image-1.pdf"/>
              <p:cNvPicPr>
                <a:picLocks noChangeAspect="1"/>
              </p:cNvPicPr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238250" y="3511550"/>
                <a:ext cx="165100" cy="38100"/>
              </a:xfrm>
              <a:prstGeom prst="rect">
                <a:avLst/>
              </a:prstGeom>
            </p:spPr>
          </p:pic>
          <p:pic>
            <p:nvPicPr>
              <p:cNvPr id="109" name="Picture 108" descr="latex-image-1.pdf"/>
              <p:cNvPicPr>
                <a:picLocks noChangeAspect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730750" y="3511550"/>
                <a:ext cx="165100" cy="38100"/>
              </a:xfrm>
              <a:prstGeom prst="rect">
                <a:avLst/>
              </a:prstGeom>
            </p:spPr>
          </p:pic>
        </p:grpSp>
        <p:sp>
          <p:nvSpPr>
            <p:cNvPr id="4" name="Rectangle 3"/>
            <p:cNvSpPr/>
            <p:nvPr/>
          </p:nvSpPr>
          <p:spPr>
            <a:xfrm>
              <a:off x="6322602" y="2588566"/>
              <a:ext cx="4032763" cy="1173095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7476205" y="2171680"/>
              <a:ext cx="16040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1F497D"/>
                  </a:solidFill>
                  <a:latin typeface="Calibri"/>
                  <a:cs typeface="Calibri"/>
                </a:rPr>
                <a:t>Design model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875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81200" y="206773"/>
            <a:ext cx="8229600" cy="792162"/>
          </a:xfrm>
        </p:spPr>
        <p:txBody>
          <a:bodyPr/>
          <a:lstStyle/>
          <a:p>
            <a:r>
              <a:rPr lang="en-US" dirty="0"/>
              <a:t>Control Design Process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17974" y="1337548"/>
            <a:ext cx="147802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The real thing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17974" y="2369502"/>
            <a:ext cx="5055893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Detailed model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ODE’s, nonlinear, high order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Includes everything that is feasible to model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Hi-fi representation of real physical system behavior</a:t>
            </a:r>
          </a:p>
          <a:p>
            <a:r>
              <a:rPr lang="en-US" dirty="0">
                <a:solidFill>
                  <a:srgbClr val="1F497D"/>
                </a:solidFill>
                <a:latin typeface="Calibri"/>
                <a:cs typeface="Calibri"/>
              </a:rPr>
              <a:t>Too complex for control design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17974" y="4221481"/>
            <a:ext cx="4781139" cy="120032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ODE’s, linear, low order</a:t>
            </a:r>
          </a:p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May only consider a portion of dynamic behavior</a:t>
            </a:r>
          </a:p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Simpler to understand</a:t>
            </a:r>
          </a:p>
          <a:p>
            <a:r>
              <a:rPr lang="en-US" dirty="0">
                <a:solidFill>
                  <a:schemeClr val="tx2"/>
                </a:solidFill>
                <a:latin typeface="Calibri"/>
                <a:cs typeface="Calibri"/>
              </a:rPr>
              <a:t>Captures dominant behavior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906C7BF-DAF0-644E-A31A-7B9D2ED43080}"/>
              </a:ext>
            </a:extLst>
          </p:cNvPr>
          <p:cNvGrpSpPr/>
          <p:nvPr/>
        </p:nvGrpSpPr>
        <p:grpSpPr>
          <a:xfrm>
            <a:off x="1231900" y="1084580"/>
            <a:ext cx="2603500" cy="5225198"/>
            <a:chOff x="3060700" y="1206500"/>
            <a:chExt cx="2603500" cy="5225198"/>
          </a:xfrm>
        </p:grpSpPr>
        <p:pic>
          <p:nvPicPr>
            <p:cNvPr id="23" name="Picture 2" descr="C:\Users\Eric Frew\Documents\My Images\V2\Tempest\imgp0850.jpg">
              <a:extLst>
                <a:ext uri="{FF2B5EF4-FFF2-40B4-BE49-F238E27FC236}">
                  <a16:creationId xmlns:a16="http://schemas.microsoft.com/office/drawing/2014/main" id="{513F207C-A8EF-7042-AF74-52CDA5FFF50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alphaModFix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2676" b="41649" l="16769" r="39906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77" t="30883" r="59889" b="61268"/>
            <a:stretch/>
          </p:blipFill>
          <p:spPr bwMode="auto">
            <a:xfrm>
              <a:off x="3060700" y="1536700"/>
              <a:ext cx="2603500" cy="584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0FDB11E-5B87-DF47-AB35-BF5295FA8CDF}"/>
                </a:ext>
              </a:extLst>
            </p:cNvPr>
            <p:cNvGrpSpPr/>
            <p:nvPr/>
          </p:nvGrpSpPr>
          <p:grpSpPr>
            <a:xfrm>
              <a:off x="3155670" y="1206500"/>
              <a:ext cx="2470430" cy="5225198"/>
              <a:chOff x="3155670" y="1206500"/>
              <a:chExt cx="2470430" cy="5225198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36DDEC0-0B36-3A4C-A912-E3D93893CD52}"/>
                  </a:ext>
                </a:extLst>
              </p:cNvPr>
              <p:cNvSpPr txBox="1"/>
              <p:nvPr/>
            </p:nvSpPr>
            <p:spPr>
              <a:xfrm>
                <a:off x="3673395" y="2768601"/>
                <a:ext cx="1517813" cy="83099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Simulation</a:t>
                </a:r>
              </a:p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Model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D6C5835-742D-6241-B63B-ECD78EE3D7F2}"/>
                  </a:ext>
                </a:extLst>
              </p:cNvPr>
              <p:cNvSpPr txBox="1"/>
              <p:nvPr/>
            </p:nvSpPr>
            <p:spPr>
              <a:xfrm>
                <a:off x="3919930" y="4343401"/>
                <a:ext cx="1024740" cy="83099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Design</a:t>
                </a:r>
              </a:p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Model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7EB101F-8332-2646-B42A-3E52F4DF0E1C}"/>
                  </a:ext>
                </a:extLst>
              </p:cNvPr>
              <p:cNvSpPr txBox="1"/>
              <p:nvPr/>
            </p:nvSpPr>
            <p:spPr>
              <a:xfrm>
                <a:off x="3874246" y="5600701"/>
                <a:ext cx="1116111" cy="830997"/>
              </a:xfrm>
              <a:prstGeom prst="rect">
                <a:avLst/>
              </a:prstGeom>
              <a:noFill/>
              <a:ln>
                <a:solidFill>
                  <a:schemeClr val="tx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Control</a:t>
                </a:r>
              </a:p>
              <a:p>
                <a:pPr algn="ctr"/>
                <a:r>
                  <a:rPr lang="en-US" sz="2400" dirty="0">
                    <a:latin typeface="Calibri"/>
                    <a:cs typeface="Calibri"/>
                  </a:rPr>
                  <a:t>Design</a:t>
                </a:r>
              </a:p>
            </p:txBody>
          </p: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4C76856C-47E3-664D-98F3-3C7C93B6BE7D}"/>
                  </a:ext>
                </a:extLst>
              </p:cNvPr>
              <p:cNvGrpSpPr/>
              <p:nvPr/>
            </p:nvGrpSpPr>
            <p:grpSpPr>
              <a:xfrm>
                <a:off x="3238500" y="1206500"/>
                <a:ext cx="2387600" cy="965200"/>
                <a:chOff x="1778000" y="1206500"/>
                <a:chExt cx="2387600" cy="965200"/>
              </a:xfrm>
            </p:grpSpPr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0E318103-CB49-3948-8BCF-165D829DC4BA}"/>
                    </a:ext>
                  </a:extLst>
                </p:cNvPr>
                <p:cNvSpPr txBox="1"/>
                <p:nvPr/>
              </p:nvSpPr>
              <p:spPr>
                <a:xfrm>
                  <a:off x="2057803" y="1206500"/>
                  <a:ext cx="182799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>
                      <a:latin typeface="Calibri"/>
                      <a:cs typeface="Calibri"/>
                    </a:rPr>
                    <a:t>Physical System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420B08F4-0A6C-CB4A-9B16-B20984E2AAFD}"/>
                    </a:ext>
                  </a:extLst>
                </p:cNvPr>
                <p:cNvSpPr/>
                <p:nvPr/>
              </p:nvSpPr>
              <p:spPr>
                <a:xfrm>
                  <a:off x="1778000" y="1206500"/>
                  <a:ext cx="2387600" cy="965200"/>
                </a:xfrm>
                <a:prstGeom prst="rect">
                  <a:avLst/>
                </a:prstGeom>
                <a:noFill/>
                <a:ln>
                  <a:solidFill>
                    <a:srgbClr val="1F497D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6D88450D-0AB0-2942-91B5-EF8D5A482AEF}"/>
                  </a:ext>
                </a:extLst>
              </p:cNvPr>
              <p:cNvCxnSpPr>
                <a:stCxn id="44" idx="2"/>
                <a:endCxn id="27" idx="0"/>
              </p:cNvCxnSpPr>
              <p:nvPr/>
            </p:nvCxnSpPr>
            <p:spPr>
              <a:xfrm>
                <a:off x="4432301" y="2171700"/>
                <a:ext cx="1" cy="59690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25AB91FD-5039-F249-928C-F79699604F4B}"/>
                  </a:ext>
                </a:extLst>
              </p:cNvPr>
              <p:cNvCxnSpPr>
                <a:stCxn id="27" idx="2"/>
                <a:endCxn id="29" idx="0"/>
              </p:cNvCxnSpPr>
              <p:nvPr/>
            </p:nvCxnSpPr>
            <p:spPr>
              <a:xfrm flipH="1">
                <a:off x="4432301" y="3599598"/>
                <a:ext cx="1" cy="74380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1177C2FF-0C05-E048-A118-F23253BC9374}"/>
                  </a:ext>
                </a:extLst>
              </p:cNvPr>
              <p:cNvCxnSpPr>
                <a:stCxn id="29" idx="2"/>
                <a:endCxn id="31" idx="0"/>
              </p:cNvCxnSpPr>
              <p:nvPr/>
            </p:nvCxnSpPr>
            <p:spPr>
              <a:xfrm>
                <a:off x="4432301" y="5174398"/>
                <a:ext cx="1" cy="42630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Elbow Connector 35">
                <a:extLst>
                  <a:ext uri="{FF2B5EF4-FFF2-40B4-BE49-F238E27FC236}">
                    <a16:creationId xmlns:a16="http://schemas.microsoft.com/office/drawing/2014/main" id="{1FE0BBFA-7723-BC42-9BB4-650FF8B2AD50}"/>
                  </a:ext>
                </a:extLst>
              </p:cNvPr>
              <p:cNvCxnSpPr>
                <a:stCxn id="31" idx="1"/>
                <a:endCxn id="27" idx="1"/>
              </p:cNvCxnSpPr>
              <p:nvPr/>
            </p:nvCxnSpPr>
            <p:spPr>
              <a:xfrm rot="10800000">
                <a:off x="3673396" y="3184099"/>
                <a:ext cx="200851" cy="2832100"/>
              </a:xfrm>
              <a:prstGeom prst="bentConnector3">
                <a:avLst>
                  <a:gd name="adj1" fmla="val 479386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Elbow Connector 36">
                <a:extLst>
                  <a:ext uri="{FF2B5EF4-FFF2-40B4-BE49-F238E27FC236}">
                    <a16:creationId xmlns:a16="http://schemas.microsoft.com/office/drawing/2014/main" id="{56BCC66E-EE2A-7047-B272-013F0821BE2E}"/>
                  </a:ext>
                </a:extLst>
              </p:cNvPr>
              <p:cNvCxnSpPr>
                <a:endCxn id="44" idx="1"/>
              </p:cNvCxnSpPr>
              <p:nvPr/>
            </p:nvCxnSpPr>
            <p:spPr>
              <a:xfrm rot="16200000" flipV="1">
                <a:off x="1270000" y="3657600"/>
                <a:ext cx="4559300" cy="622300"/>
              </a:xfrm>
              <a:prstGeom prst="bentConnector4">
                <a:avLst>
                  <a:gd name="adj1" fmla="val 140"/>
                  <a:gd name="adj2" fmla="val 216327"/>
                </a:avLst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76DBD462-BD00-5B4F-8AB9-A52537114D80}"/>
                  </a:ext>
                </a:extLst>
              </p:cNvPr>
              <p:cNvGrpSpPr/>
              <p:nvPr/>
            </p:nvGrpSpPr>
            <p:grpSpPr>
              <a:xfrm>
                <a:off x="3307722" y="4750551"/>
                <a:ext cx="612208" cy="1027669"/>
                <a:chOff x="1783722" y="4750550"/>
                <a:chExt cx="612208" cy="1027669"/>
              </a:xfrm>
            </p:grpSpPr>
            <p:cxnSp>
              <p:nvCxnSpPr>
                <p:cNvPr id="40" name="Straight Arrow Connector 39">
                  <a:extLst>
                    <a:ext uri="{FF2B5EF4-FFF2-40B4-BE49-F238E27FC236}">
                      <a16:creationId xmlns:a16="http://schemas.microsoft.com/office/drawing/2014/main" id="{BF3E3952-5C4F-E047-B212-66075E73BA47}"/>
                    </a:ext>
                  </a:extLst>
                </p:cNvPr>
                <p:cNvCxnSpPr>
                  <a:stCxn id="29" idx="1"/>
                </p:cNvCxnSpPr>
                <p:nvPr/>
              </p:nvCxnSpPr>
              <p:spPr>
                <a:xfrm flipH="1">
                  <a:off x="1783722" y="4758899"/>
                  <a:ext cx="612208" cy="1346"/>
                </a:xfrm>
                <a:prstGeom prst="straightConnector1">
                  <a:avLst/>
                </a:prstGeom>
                <a:ln>
                  <a:headEnd type="arrow"/>
                  <a:tailEnd type="non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B890B1D9-06E6-5E4D-BC1D-27309007428F}"/>
                    </a:ext>
                  </a:extLst>
                </p:cNvPr>
                <p:cNvCxnSpPr/>
                <p:nvPr/>
              </p:nvCxnSpPr>
              <p:spPr>
                <a:xfrm flipH="1">
                  <a:off x="1793416" y="5778219"/>
                  <a:ext cx="552568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517F5080-02E7-174A-9DE5-EDAF0F37A66A}"/>
                    </a:ext>
                  </a:extLst>
                </p:cNvPr>
                <p:cNvCxnSpPr/>
                <p:nvPr/>
              </p:nvCxnSpPr>
              <p:spPr>
                <a:xfrm>
                  <a:off x="1793416" y="4750550"/>
                  <a:ext cx="0" cy="102766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175FDC6-3158-934D-A652-3F4D2B3E07C9}"/>
                  </a:ext>
                </a:extLst>
              </p:cNvPr>
              <p:cNvSpPr txBox="1"/>
              <p:nvPr/>
            </p:nvSpPr>
            <p:spPr>
              <a:xfrm>
                <a:off x="3155670" y="2299600"/>
                <a:ext cx="1239675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tx2"/>
                    </a:solidFill>
                    <a:latin typeface="Calibri"/>
                    <a:cs typeface="Calibri"/>
                  </a:rPr>
                  <a:t>1</a:t>
                </a:r>
                <a:r>
                  <a:rPr lang="en-US" sz="1600" baseline="30000" dirty="0">
                    <a:solidFill>
                      <a:schemeClr val="tx2"/>
                    </a:solidFill>
                    <a:latin typeface="Calibri"/>
                    <a:cs typeface="Calibri"/>
                  </a:rPr>
                  <a:t>st</a:t>
                </a:r>
                <a:r>
                  <a:rPr lang="en-US" sz="1600" dirty="0">
                    <a:solidFill>
                      <a:schemeClr val="tx2"/>
                    </a:solidFill>
                    <a:latin typeface="Calibri"/>
                    <a:cs typeface="Calibri"/>
                  </a:rPr>
                  <a:t> principles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81467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AMSFONTS" val="1"/>
  <p:tag name="EMBEDFONTS" val="0"/>
  <p:tag name="USEBOLDAMS" val="0"/>
  <p:tag name="DEFAULTDISPLAYSOURCE" val="\documentclass{slides}&#10;\usepackage{amsmath,amssymb,amstext}&#10;\usepackage{keyval,times}&#10;\pagestyle{empty}&#10;\begin{document}&#10;&#10;\end{document}&#10;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0"/>
  <p:tag name="DEFAULTTRANSPARENT" val="0"/>
  <p:tag name="DEFAULTWORKAROUNDTRANSPARENCYBUG" val="0"/>
  <p:tag name="DEFAULTRESOLUTION" val="1200"/>
  <p:tag name="DEFAULTMAGNIFICATION" val="2000"/>
  <p:tag name="DEFAULTWORDWRAP" val="0"/>
  <p:tag name="DEFAULTFONTSIZE" val="10"/>
  <p:tag name="DEFAULTWIDTH" val="349"/>
  <p:tag name="DEFAULTHEIGHT" val="36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35780</TotalTime>
  <Words>494</Words>
  <Application>Microsoft Macintosh PowerPoint</Application>
  <PresentationFormat>Widescreen</PresentationFormat>
  <Paragraphs>123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Tahoma</vt:lpstr>
      <vt:lpstr>Default Design</vt:lpstr>
      <vt:lpstr>Chapter 1</vt:lpstr>
      <vt:lpstr>Potential Applications for Small UAVs </vt:lpstr>
      <vt:lpstr>Control Design Process</vt:lpstr>
      <vt:lpstr>Simulation Model</vt:lpstr>
      <vt:lpstr>Simulation Model</vt:lpstr>
      <vt:lpstr>Control Design Process</vt:lpstr>
      <vt:lpstr>Design Model</vt:lpstr>
      <vt:lpstr>Control Design</vt:lpstr>
      <vt:lpstr>Control Design Process</vt:lpstr>
      <vt:lpstr>Control Design Process</vt:lpstr>
      <vt:lpstr>Control Design Process</vt:lpstr>
      <vt:lpstr>Control Design Process</vt:lpstr>
      <vt:lpstr>Architecture</vt:lpstr>
      <vt:lpstr>Architecture w/ Camera</vt:lpstr>
      <vt:lpstr>Course Project Ideas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Randy Beard</cp:lastModifiedBy>
  <cp:revision>192</cp:revision>
  <cp:lastPrinted>1601-01-01T00:00:00Z</cp:lastPrinted>
  <dcterms:created xsi:type="dcterms:W3CDTF">2010-06-21T19:47:20Z</dcterms:created>
  <dcterms:modified xsi:type="dcterms:W3CDTF">2022-04-04T21:19:46Z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